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slides/charts/chart1.xml" ContentType="application/vnd.openxmlformats-officedocument.drawingml.chart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Default Extension="xlsx" ContentType="application/vnd.openxmlformats-officedocument.spreadsheetml.sheet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1dbfd7bc35404869" /><Relationship Type="http://schemas.openxmlformats.org/officeDocument/2006/relationships/extended-properties" Target="/docProps/app.xml" Id="Re1ef82dbdcd14b17" /><Relationship Type="http://schemas.openxmlformats.org/officeDocument/2006/relationships/officeDocument" Target="/ppt/presentation.xml" Id="Rc60739a28ec94b5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8b4f9ff4730475b"/>
  </p:sldMasterIdLst>
  <p:notesMasterIdLst>
    <p:notesMasterId xmlns:r="http://schemas.openxmlformats.org/officeDocument/2006/relationships" r:id="Rc9516b16a5364e97"/>
  </p:notesMasterIdLst>
  <p:sldIdLst>
    <p:sldId xmlns:r="http://schemas.openxmlformats.org/officeDocument/2006/relationships" id="256" r:id="R9f6660708afe40c4"/>
    <p:sldId xmlns:r="http://schemas.openxmlformats.org/officeDocument/2006/relationships" id="257" r:id="Rc2b209dd79dc4f90"/>
    <p:sldId xmlns:r="http://schemas.openxmlformats.org/officeDocument/2006/relationships" id="258" r:id="Rb19d32abbdea4a16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d4f43e03d64445c" /><Relationship Type="http://schemas.openxmlformats.org/officeDocument/2006/relationships/slideMaster" Target="/ppt/slideMasters/slideMaster1.xml" Id="R48b4f9ff4730475b" /><Relationship Type="http://schemas.openxmlformats.org/officeDocument/2006/relationships/notesMaster" Target="/ppt/notesMasters/notesMaster1.xml" Id="Rc9516b16a5364e97" /><Relationship Type="http://schemas.openxmlformats.org/officeDocument/2006/relationships/presProps" Target="/ppt/presProps.xml" Id="R931bcc26f5184b4d" /><Relationship Type="http://schemas.openxmlformats.org/officeDocument/2006/relationships/tableStyles" Target="/ppt/tableStyles.xml" Id="Re2302faa4b97428f" /><Relationship Type="http://schemas.openxmlformats.org/officeDocument/2006/relationships/slide" Target="/ppt/slides/slide1.xml" Id="R9f6660708afe40c4" /><Relationship Type="http://schemas.openxmlformats.org/officeDocument/2006/relationships/slide" Target="/ppt/slides/slide2.xml" Id="Rc2b209dd79dc4f90" /><Relationship Type="http://schemas.openxmlformats.org/officeDocument/2006/relationships/slide" Target="/ppt/slides/slide3.xml" Id="Rb19d32abbdea4a16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832feadd7044b4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f98509cf9f1c4198" /><Relationship Type="http://schemas.openxmlformats.org/officeDocument/2006/relationships/notesMaster" Target="/ppt/notesMasters/notesMaster1.xml" Id="Rbfad8af1d80d478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960c508550d4bef" /><Relationship Type="http://schemas.openxmlformats.org/officeDocument/2006/relationships/notesMaster" Target="/ppt/notesMasters/notesMaster1.xml" Id="R748ee42c3e19420a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e02b12361f164120" /><Relationship Type="http://schemas.openxmlformats.org/officeDocument/2006/relationships/notesMaster" Target="/ppt/notesMasters/notesMaster1.xml" Id="Ra9b0f1284de6419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SYNTHETIC_U02_NOTES_CANARY_9V4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ee678faeadc40bf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a358f03751f645fb" /><Relationship Type="http://schemas.openxmlformats.org/officeDocument/2006/relationships/slideLayout" Target="/ppt/slideLayouts/slideLayout1.xml" Id="R1e89d846dcfa4a30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e89d846dcfa4a30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ae40ea8440f44ff" /><Relationship Type="http://schemas.openxmlformats.org/officeDocument/2006/relationships/notesSlide" Target="/ppt/notesSlides/notesSlide1.xml" Id="Re17499d642454a69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feeb29107694b9d" /><Relationship Type="http://schemas.openxmlformats.org/officeDocument/2006/relationships/chart" Target="/ppt/slides/charts/chart1.xml" Id="Re0e47e1692484798" /><Relationship Type="http://schemas.openxmlformats.org/officeDocument/2006/relationships/notesSlide" Target="/ppt/notesSlides/notesSlide2.xml" Id="R8325e4e767754c85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603d28373604229" /><Relationship Type="http://schemas.openxmlformats.org/officeDocument/2006/relationships/notesSlide" Target="/ppt/notesSlides/notesSlide3.xml" Id="R675938f3c3374e01" /></Relationships>
</file>

<file path=ppt/slides/charts/_rels/chart1.xml.rels><Relationships xmlns="http://schemas.openxmlformats.org/package/2006/relationships"><Relationship Id="rIdChartSnapshot1" Type="http://schemas.openxmlformats.org/officeDocument/2006/relationships/package" Target="../../embeddings/chart-data-snapshot-001.xlsx"/></Relationships>
</file>

<file path=ppt/slides/charts/chart1.xml><?xml version="1.0" encoding="utf-8"?>
<c:chartSpace xmlns:c="http://schemas.openxmlformats.org/drawingml/2006/chart" xmlns:r="http://schemas.openxmlformats.org/officeDocument/2006/relationships">
  <c:lang val="en-US"/>
  <c:chart>
    <c:plotArea>
      <c:barChart>
        <c:barDir val="col"/>
        <c:grouping val="clustered"/>
        <c:varyColors val="0"/>
        <c:ser>
          <c:idx val="0"/>
          <c:order val="0"/>
          <c:tx>
            <c:v>Fictional items</c:v>
          </c:tx>
          <c:spPr>
            <a:solidFill xmlns:a="http://schemas.openxmlformats.org/drawingml/2006/main">
              <a:srgbClr val="6412A6"/>
            </a:solidFill>
          </c:spPr>
          <c:cat>
            <c:strRef>
              <c:f>'Chart Data'!$A$2:$A$3</c:f>
              <c:strCache>
                <c:ptCount val="2"/>
                <c:pt idx="0">
                  <c:v>Example A</c:v>
                </c:pt>
                <c:pt idx="1">
                  <c:v>Example B</c:v>
                </c:pt>
              </c:strCache>
            </c:strRef>
          </c:cat>
          <c:val>
            <c:numRef>
              <c:f>'Chart Data'!$B$2:$B$3</c:f>
              <c:numCache>
                <c:formatCode>General</c:formatCode>
                <c:ptCount val="2"/>
                <c:pt idx="0">
                  <c:v>10</c:v>
                </c:pt>
                <c:pt idx="1">
                  <c:v>20</c:v>
                </c:pt>
              </c:numCache>
            </c:numRef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800">
                  <a:latin typeface="Helvetica Neue"/>
                  <a:ea typeface="Helvetica Neue"/>
                  <a:cs typeface="Helvetica Neue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800">
                <a:solidFill>
                  <a:srgbClr val="666666"/>
                </a:solidFill>
                <a:latin typeface="Helvetica Neue"/>
                <a:ea typeface="Helvetica Neue"/>
                <a:cs typeface="Helvetica Neue"/>
              </a:defRPr>
            </a:pPr>
          </a:p>
        </c:txPr>
        <c:crossAx val="48672768"/>
      </c:catAx>
      <c:valAx>
        <c:axId val="48672768"/>
        <c:scaling>
          <c:orientation val="minMax"/>
        </c:scaling>
        <c:delete val="1"/>
        <c:axPos val="l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800">
                <a:solidFill>
                  <a:srgbClr val="666666"/>
                </a:solidFill>
                <a:latin typeface="Helvetica Neue"/>
                <a:ea typeface="Helvetica Neue"/>
                <a:cs typeface="Helvetica Neue"/>
              </a:defRPr>
            </a:pPr>
          </a:p>
        </c:txPr>
        <c:crossAx val="48650112"/>
        <c:crossBetween val="between"/>
      </c:valAx>
    </c:plotArea>
    <c:plotVisOnly val="1"/>
  </c:chart>
  <c:externalData r:id="rIdChartSnapshot1">
    <c:autoUpdate val="0"/>
  </c:externalData>
</c:chartSpace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EC426B0-763F-4B7D-ADB9-ACD3C1863B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6250"/>
            <a:ext cx="108204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0">
                <a:solidFill>
                  <a:srgbClr val="25132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600" b="0">
                <a:solidFill>
                  <a:srgbClr val="25132F"/>
                </a:solidFill>
                <a:latin typeface="Helvetica Neue"/>
                <a:ea typeface="Helvetica Neue"/>
                <a:cs typeface="Helvetica Neue"/>
              </a:rPr>
              <a:t>Synthetic slide summary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8B30171-DB84-49DF-A2A2-91793C2D25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66875"/>
            <a:ext cx="108204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25132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0">
                <a:solidFill>
                  <a:srgbClr val="25132F"/>
                </a:solidFill>
                <a:latin typeface="Helvetica Neue"/>
                <a:ea typeface="Helvetica Neue"/>
                <a:cs typeface="Helvetica Neue"/>
              </a:rPr>
              <a:t>Training fixture only. No company information.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C78590C-1C8D-4EE3-8337-788E93A8F1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714625"/>
            <a:ext cx="108204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25132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0">
                <a:solidFill>
                  <a:srgbClr val="25132F"/>
                </a:solidFill>
                <a:latin typeface="Helvetica Neue"/>
                <a:ea typeface="Helvetica Neue"/>
                <a:cs typeface="Helvetica Neue"/>
              </a:rPr>
              <a:t>Visible content: two fictional workstreams.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A13A919-B83B-4BD6-AB32-4A520E7C9F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10250"/>
            <a:ext cx="108204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6B567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0">
                <a:solidFill>
                  <a:srgbClr val="6B5679"/>
                </a:solidFill>
                <a:latin typeface="Helvetica Neue"/>
                <a:ea typeface="Helvetica Neue"/>
                <a:cs typeface="Helvetica Neue"/>
              </a:rPr>
              <a:t>All content is synthetic.</a:t>
            </a:r>
          </a:p>
        </p:txBody>
      </p:sp>
    </p:spTree>
    <p:extLst>
      <p:ext uri="{BB962C8B-B14F-4D97-AF65-F5344CB8AC3E}">
        <p14:creationId xmlns:p14="http://schemas.microsoft.com/office/powerpoint/2010/main" val="212646219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665AFC6-7C42-44D7-9471-94781E68C5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6250"/>
            <a:ext cx="108204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0">
                <a:solidFill>
                  <a:srgbClr val="25132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600" b="0">
                <a:solidFill>
                  <a:srgbClr val="25132F"/>
                </a:solidFill>
                <a:latin typeface="Helvetica Neue"/>
                <a:ea typeface="Helvetica Neue"/>
                <a:cs typeface="Helvetica Neue"/>
              </a:rPr>
              <a:t>Example workstream totals</a:t>
            </a:r>
          </a:p>
        </p:txBody>
      </p:sp>
      <p:graphicFrame>
        <p:nvGraphicFramePr>
          <p:cNvPr id="5" name="Chart"/>
          <p:cNvGraphicFramePr/>
          <p:nvPr/>
        </p:nvGraphicFramePr>
        <p:xfrm>
          <a:off xmlns:a="http://schemas.openxmlformats.org/drawingml/2006/main" x="1047750" y="1714500"/>
          <a:ext xmlns:a="http://schemas.openxmlformats.org/drawingml/2006/main" cx="10096500" cy="352425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e0e47e1692484798"/>
          </a:graphicData>
        </a:graphic>
      </p:graphicFrame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DD685C4-3EF1-46A3-8692-044B835D3D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10250"/>
            <a:ext cx="108204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6B567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0">
                <a:solidFill>
                  <a:srgbClr val="6B5679"/>
                </a:solidFill>
                <a:latin typeface="Helvetica Neue"/>
                <a:ea typeface="Helvetica Neue"/>
                <a:cs typeface="Helvetica Neue"/>
              </a:rPr>
              <a:t>Synthetic values. The chart uses an editable workbook.</a:t>
            </a:r>
          </a:p>
        </p:txBody>
      </p:sp>
    </p:spTree>
    <p:extLst>
      <p:ext uri="{BB962C8B-B14F-4D97-AF65-F5344CB8AC3E}">
        <p14:creationId xmlns:p14="http://schemas.microsoft.com/office/powerpoint/2010/main" val="1285841153"/>
      </p:ext>
    </p:extLst>
  </p:cSld>
</p:sld>
</file>

<file path=ppt/slides/slide3.xml><?xml version="1.0" encoding="utf-8"?>
<ns0:sld xmlns:ns0="http://schemas.openxmlformats.org/presentationml/2006/main" xmlns:ns1="http://schemas.openxmlformats.org/drawingml/2006/main" xmlns:ns2="http://schemas.microsoft.com/office/drawing/2014/main" xmlns:ns3="http://schemas.microsoft.com/office/powerpoint/2010/main" show="0">
  <ns0:cSld>
    <ns0:bg>
      <ns0:bgPr>
        <ns1:solidFill>
          <ns1:srgbClr val="FFFFFF"/>
        </ns1:solidFill>
      </ns0:bgPr>
    </ns0:bg>
    <ns0:spTree>
      <ns0:nvGrpSpPr>
        <ns0:cNvPr id="1" name=""/>
        <ns0:cNvGrpSpPr/>
        <ns0:nvPr/>
      </ns0:nvGrpSpPr>
      <ns0:grpSpPr>
        <ns1:xfrm/>
      </ns0:grpSpPr>
      <ns0:sp>
        <ns0:nvSpPr>
          <ns0:cNvPr id="5" name="">
            <ns1:extLst>
              <ns1:ext uri="{FF2B5EF4-FFF2-40B4-BE49-F238E27FC236}">
                <ns2:creationId id="{E9B522E5-3208-4EF3-84E6-F0AA8395159F}"/>
              </ns1:ext>
            </ns1:extLst>
          </ns0:cNvPr>
          <ns0:cNvSpPr>
            <ns1:spLocks noGrp="1"/>
          </ns0:cNvSpPr>
          <ns0:nvPr/>
        </ns0:nvSpPr>
        <ns0:spPr>
          <ns1:xfrm>
            <ns1:off x="685800" y="476250"/>
            <ns1:ext cx="10820400" cy="857250"/>
          </ns1:xfrm>
          <ns1:prstGeom prst="rect">
            <ns1:avLst/>
          </ns1:prstGeom>
          <ns1:noFill/>
          <ns1:ln w="0">
            <ns1:noFill/>
          </ns1:ln>
        </ns0:spPr>
        <ns0:txBody>
          <ns1:bodyPr>
            <ns1:noAutofit/>
          </ns1:bodyPr>
          <ns1:lstStyle/>
          <ns1:p>
            <ns1:pPr>
              <ns1:defRPr sz="3600" b="0">
                <ns1:solidFill>
                  <ns1:srgbClr val="25132F"/>
                </ns1:solidFill>
                <ns1:latin typeface="Helvetica Neue"/>
                <ns1:ea typeface="Helvetica Neue"/>
                <ns1:cs typeface="Helvetica Neue"/>
              </ns1:defRPr>
            </ns1:pPr>
            <ns1:r>
              <ns1:rPr sz="3600" b="0">
                <ns1:solidFill>
                  <ns1:srgbClr val="25132F"/>
                </ns1:solidFill>
                <ns1:latin typeface="Helvetica Neue"/>
                <ns1:ea typeface="Helvetica Neue"/>
                <ns1:cs typeface="Helvetica Neue"/>
              </ns1:rPr>
              <ns1:t>Synthetic internal note</ns1:t>
            </ns1:r>
          </ns1:p>
        </ns0:txBody>
      </ns0:sp>
      <ns0:sp>
        <ns0:nvSpPr>
          <ns0:cNvPr id="2" name="">
            <ns1:extLst>
              <ns1:ext uri="{FF2B5EF4-FFF2-40B4-BE49-F238E27FC236}">
                <ns2:creationId id="{C4E7A286-727A-4057-A528-40B1A0EC0D86}"/>
              </ns1:ext>
            </ns1:extLst>
          </ns0:cNvPr>
          <ns0:cNvSpPr>
            <ns1:spLocks noGrp="1"/>
          </ns0:cNvSpPr>
          <ns0:nvPr/>
        </ns0:nvSpPr>
        <ns0:spPr>
          <ns1:xfrm>
            <ns1:off x="685800" y="1905000"/>
            <ns1:ext cx="10820400" cy="1047750"/>
          </ns1:xfrm>
          <ns1:prstGeom prst="rect">
            <ns1:avLst/>
          </ns1:prstGeom>
          <ns1:noFill/>
          <ns1:ln w="0">
            <ns1:noFill/>
          </ns1:ln>
        </ns0:spPr>
        <ns0:txBody>
          <ns1:bodyPr>
            <ns1:noAutofit/>
          </ns1:bodyPr>
          <ns1:lstStyle/>
          <ns1:p>
            <ns1:pPr>
              <ns1:defRPr sz="2250" b="0">
                <ns1:solidFill>
                  <ns1:srgbClr val="25132F"/>
                </ns1:solidFill>
                <ns1:latin typeface="Helvetica Neue"/>
                <ns1:ea typeface="Helvetica Neue"/>
                <ns1:cs typeface="Helvetica Neue"/>
              </ns1:defRPr>
            </ns1:pPr>
            <ns1:r>
              <ns1:rPr sz="2250" b="0">
                <ns1:solidFill>
                  <ns1:srgbClr val="25132F"/>
                </ns1:solidFill>
                <ns1:latin typeface="Helvetica Neue"/>
                <ns1:ea typeface="Helvetica Neue"/>
                <ns1:cs typeface="Helvetica Neue"/>
              </ns1:rPr>
              <ns1:t>SYNTHETIC_U02_HIDDEN_SLIDE_CANARY_4M7</ns1:t>
            </ns1:r>
          </ns1:p>
        </ns0:txBody>
      </ns0:sp>
      <ns0:sp>
        <ns0:nvSpPr>
          <ns0:cNvPr id="3" name="">
            <ns1:extLst>
              <ns1:ext uri="{FF2B5EF4-FFF2-40B4-BE49-F238E27FC236}">
                <ns2:creationId id="{0FFB6418-2171-43F2-8FA2-B10B3D565438}"/>
              </ns1:ext>
            </ns1:extLst>
          </ns0:cNvPr>
          <ns0:cNvSpPr>
            <ns1:spLocks noGrp="1"/>
          </ns0:cNvSpPr>
          <ns0:nvPr/>
        </ns0:nvSpPr>
        <ns0:spPr>
          <ns1:xfrm>
            <ns1:off x="685800" y="3667125"/>
            <ns1:ext cx="10820400" cy="857250"/>
          </ns1:xfrm>
          <ns1:prstGeom prst="rect">
            <ns1:avLst/>
          </ns1:prstGeom>
          <ns1:noFill/>
          <ns1:ln w="0">
            <ns1:noFill/>
          </ns1:ln>
        </ns0:spPr>
        <ns0:txBody>
          <ns1:bodyPr>
            <ns1:noAutofit/>
          </ns1:bodyPr>
          <ns1:lstStyle/>
          <ns1:p>
            <ns1:pPr>
              <ns1:defRPr sz="2250" b="0">
                <ns1:solidFill>
                  <ns1:srgbClr val="25132F"/>
                </ns1:solidFill>
                <ns1:latin typeface="Helvetica Neue"/>
                <ns1:ea typeface="Helvetica Neue"/>
                <ns1:cs typeface="Helvetica Neue"/>
              </ns1:defRPr>
            </ns1:pPr>
            <ns1:r>
              <ns1:rPr sz="2250" b="0">
                <ns1:solidFill>
                  <ns1:srgbClr val="25132F"/>
                </ns1:solidFill>
                <ns1:latin typeface="Helvetica Neue"/>
                <ns1:ea typeface="Helvetica Neue"/>
                <ns1:cs typeface="Helvetica Neue"/>
              </ns1:rPr>
              <ns1:t>This slide is a hidden-content training example.</ns1:t>
            </ns1:r>
          </ns1:p>
        </ns0:txBody>
      </ns0:sp>
      <ns0:sp>
        <ns0:nvSpPr>
          <ns0:cNvPr id="4" name="">
            <ns1:extLst>
              <ns1:ext uri="{FF2B5EF4-FFF2-40B4-BE49-F238E27FC236}">
                <ns2:creationId id="{ECC8999A-E6FE-4669-9FF6-B5134C57AD3B}"/>
              </ns1:ext>
            </ns1:extLst>
          </ns0:cNvPr>
          <ns0:cNvSpPr>
            <ns1:spLocks noGrp="1"/>
          </ns0:cNvSpPr>
          <ns0:nvPr/>
        </ns0:nvSpPr>
        <ns0:spPr>
          <ns1:xfrm>
            <ns1:off x="685800" y="5810250"/>
            <ns1:ext cx="10820400" cy="428625"/>
          </ns1:xfrm>
          <ns1:prstGeom prst="rect">
            <ns1:avLst/>
          </ns1:prstGeom>
          <ns1:noFill/>
          <ns1:ln w="0">
            <ns1:noFill/>
          </ns1:ln>
        </ns0:spPr>
        <ns0:txBody>
          <ns1:bodyPr>
            <ns1:noAutofit/>
          </ns1:bodyPr>
          <ns1:lstStyle/>
          <ns1:p>
            <ns1:pPr>
              <ns1:defRPr sz="1800" b="0">
                <ns1:solidFill>
                  <ns1:srgbClr val="6B5679"/>
                </ns1:solidFill>
                <ns1:latin typeface="Helvetica Neue"/>
                <ns1:ea typeface="Helvetica Neue"/>
                <ns1:cs typeface="Helvetica Neue"/>
              </ns1:defRPr>
            </ns1:pPr>
            <ns1:r>
              <ns1:rPr sz="1800" b="0">
                <ns1:solidFill>
                  <ns1:srgbClr val="6B5679"/>
                </ns1:solidFill>
                <ns1:latin typeface="Helvetica Neue"/>
                <ns1:ea typeface="Helvetica Neue"/>
                <ns1:cs typeface="Helvetica Neue"/>
              </ns1:rPr>
              <ns1:t>All content is synthetic.</ns1:t>
            </ns1:r>
          </ns1:p>
        </ns0:txBody>
      </ns0:sp>
    </ns0:spTree>
    <ns0:extLst>
      <ns0:ext uri="{BB962C8B-B14F-4D97-AF65-F5344CB8AC3E}">
        <ns3:creationId val="1851706551"/>
      </ns0:ext>
    </ns0:extLst>
  </ns0:cSld>
</ns0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ns0:coreProperties xmlns:dc="http://purl.org/dc/elements/1.1/" xmlns:ns0="http://schemas.openxmlformats.org/package/2006/metadata/core-properties" xmlns:ns2="http://purl.org/dc/terms/" xmlns:xsi="http://www.w3.org/2001/XMLSchema-instance">
  <dc:creator>Synthetic fixture</dc:creator>
  <ns0:lastModifiedBy>Synthetic fixture</ns0:lastModifiedBy>
  <dc:title>Presentation</dc:title>
  <ns2:created xsi:type="dcterms:W3CDTF">2026-09-21T06:12:25.5790000Z</ns2:created>
  <ns2:modified xsi:type="dcterms:W3CDTF">2026-09-21T06:12:25.5790000Z</ns2:modified>
</ns0:coreProperties>
</file>