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Title slide. Set the reporting period, audience, author and date. Keep the classification line: this deck typically contains incident and risk detail that should not circulate beyond the board pack. Delete this note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Compliance scorecard. Percentages come from your regulatory compliance tracker (see the AI Regulatory Compliance Tracker template and workbook). Only list frameworks you have genuinely assessed: an empty percentage is better than an invented one. Verify regulatory deadlines are current before every briefing, as AI regulation is moving quickly.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Incidents summary. Boards respond better to one well-told incident than a wall of metrics. If there were no incidents, say so directly and show evidence the detection pipeline works (a near miss, a tabletop exercise, a red-team finding).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Divider. The final section covers investment recommendations, the roadmap by quarter, and the specific asks and decisions for this board meeting.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Investment recommendations. Tie every recommendation to a risk on the heatmap or a gap on the compliance scorecard. Expected return can be cost avoidance (incidents prevented, fines avoided) or productivity gains: state the methodology in the appendix rather than inflating numbers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Roadmap by quarter. Three milestones per quarter maximum, each with a named owner. Milestones should map to the priorities and investment recommendations earlier in the deck. Mark items carried over from last period so slippage is visible.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Asks and decisions. End on this slide and leave it up during discussion. Each row should be a clean yes/no or approve/defer decision with your recommendation stated. Record the outcomes in the minutes and carry them into the next briefing's executive summary.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Agenda. Trim to what this board actually needs to decide. A good briefing runs 20 to 30 minutes: lead with the executive summary and the decisions required, then use the remaining slides as evidence.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Executive summary. Write this slide last. The one-paragraph overview should stand alone if the board reads nothing else. Limit takeaways to three and mark at most one as Critical, or the priority signal loses meaning.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Divider. The next two slides cover the AI landscape summary and adoption metrics: what AI is in use, by whom, and what it costs.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AI landscape summary. Source these numbers from your AI system inventory and discovery tooling. The shadow AI row is usually the one boards ask about: be ready to explain how detections are found and triaged. If you use Aona, these figures export directly from the dashboard.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Adoption metrics placeholder. Replace or supplement the table with a simple bar chart if your board prefers visuals. Adoption rate = active users divided by headcount in that department. Call out the department with the biggest change since last period.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Divider. The next four slides cover the risk heatmap, the top risks in detail, the regulatory compliance scorecard and the incident summary.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Risk heatmap. Plot each top risk on the grid by moving its [RISK X] label into the right cell (edit the cell text, or draw a small circle and drag it). Green = low, amber = medium, red = high severity. Keep to 6 or fewer risks: the board discussion should focus on movement since last period and on anything sitting in 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Top risks detail. One row per risk from the heatmap's red or amber zone. The Recommended action column should be a decision the board can actually make: approve budget, accept the risk, or direct a change. Avoid actions that are just 'continue monitoring'.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021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 i="0">
                <a:solidFill>
                  <a:srgbClr val="F60385"/>
                </a:solidFill>
                <a:latin typeface="Calibri"/>
              </a:rPr>
              <a:t>CONFIDENTIAL: BOARD USE ONLY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Calibri"/>
              </a:rPr>
              <a:t>AI Governance Executive Briefing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79476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0" i="0">
                <a:solidFill>
                  <a:srgbClr val="D1D5DB"/>
                </a:solidFill>
                <a:latin typeface="Calibri"/>
              </a:rPr>
              <a:t>[PERIOD, e.g. Q3 FY2026]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4526280"/>
            <a:ext cx="1005840" cy="508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0">
                <a:solidFill>
                  <a:srgbClr val="D1D5DB"/>
                </a:solidFill>
                <a:latin typeface="Calibri"/>
              </a:rPr>
              <a:t>Prepared for: [BOARD OF DIRECTORS / EXECUTIVE COMMITTEE]</a:t>
            </a:r>
          </a:p>
          <a:p>
            <a:pPr algn="l">
              <a:lnSpc>
                <a:spcPct val="130000"/>
              </a:lnSpc>
            </a:pPr>
            <a:r>
              <a:rPr sz="1400" b="0" i="0">
                <a:solidFill>
                  <a:srgbClr val="D1D5DB"/>
                </a:solidFill>
                <a:latin typeface="Calibri"/>
              </a:rPr>
              <a:t>Prepared by: [NAME, TITLE]   |   Date: [DATE]   |   Next briefing: [DATE]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11827"/>
                </a:solidFill>
                <a:latin typeface="Calibri"/>
              </a:rPr>
              <a:t>Compliance scorecard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822960" cy="381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298448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6B7280"/>
                </a:solidFill>
                <a:latin typeface="Calibri"/>
              </a:rPr>
              <a:t>Status against the regulations and frameworks that apply to the organisation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2960" y="1828800"/>
          <a:ext cx="105156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1760"/>
                <a:gridCol w="1737360"/>
                <a:gridCol w="1463040"/>
                <a:gridCol w="1188720"/>
                <a:gridCol w="2194560"/>
                <a:gridCol w="1280160"/>
              </a:tblGrid>
              <a:tr h="470262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Regulation / framework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Applicability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Compliance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Change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Key gap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Deadline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EU AI Act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[YES / MONITORING]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[+/- pts]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[GAP]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[DATE]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GDPR (AI provisions)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[YES / MONITORING]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[CHANGE]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[GAP]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[DATE]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US state AI laws (CO, TX, IL)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[YES / MONITORING]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[CHANGE]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[GAP]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[DATE]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NIST AI RMF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[YES / VOLUNTARY]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[CHANGE]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[GAP]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[DATE]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ISO/IEC 42001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[YES / PLANNED]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[CHANGE]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[GAP]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[DATE]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7026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[INDUSTRY-SPECIFIC]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[STATUS]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[CHANGE]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[GAP]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[DATE]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2960" y="539496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1">
                <a:solidFill>
                  <a:srgbClr val="6B7280"/>
                </a:solidFill>
                <a:latin typeface="Calibri"/>
              </a:rPr>
              <a:t>Upcoming regulatory milestones: [e.g. EU AI Act high-risk obligations, state law effective dates. Verify current deadlines before presenting.]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11827"/>
                </a:solidFill>
                <a:latin typeface="Calibri"/>
              </a:rPr>
              <a:t>Incidents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822960" cy="381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298448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6B7280"/>
                </a:solidFill>
                <a:latin typeface="Calibri"/>
              </a:rPr>
              <a:t>AI-related security metrics and notable incidents this period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2960" y="1737360"/>
          <a:ext cx="621792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80"/>
                <a:gridCol w="1097280"/>
                <a:gridCol w="1097280"/>
                <a:gridCol w="1097280"/>
              </a:tblGrid>
              <a:tr h="475488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Metric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Now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Prev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Target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AI-related security incidents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Shadow AI detections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[TARGET]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Data classification violations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Mean time to detect / respond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[HRS]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[HRS]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[TARGET]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15200" y="1737360"/>
            <a:ext cx="4023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 i="0">
                <a:solidFill>
                  <a:srgbClr val="111827"/>
                </a:solidFill>
                <a:latin typeface="Calibri"/>
              </a:rPr>
              <a:t>Notable incident (if any)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0" y="2148840"/>
            <a:ext cx="4023360" cy="2651760"/>
          </a:xfrm>
          <a:prstGeom prst="roundRect">
            <a:avLst>
              <a:gd name="adj" fmla="val 5000"/>
            </a:avLst>
          </a:prstGeom>
          <a:solidFill>
            <a:srgbClr val="F9FAFB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tIns="137160"/>
          <a:lstStyle/>
          <a:p>
            <a:pPr algn="ctr">
              <a:spcAft>
                <a:spcPts val="600"/>
              </a:spcAft>
            </a:pPr>
            <a:r>
              <a:rPr sz="1200">
                <a:solidFill>
                  <a:srgbClr val="111827"/>
                </a:solidFill>
              </a:rPr>
              <a:t>Date: [DATE]   Severity: [SEV 1-4]</a:t>
            </a:r>
          </a:p>
          <a:p>
            <a:pPr>
              <a:spcAft>
                <a:spcPts val="600"/>
              </a:spcAft>
            </a:pPr>
            <a:r>
              <a:rPr sz="1200">
                <a:solidFill>
                  <a:srgbClr val="111827"/>
                </a:solidFill>
              </a:rPr>
              <a:t>What happened: [SUMMARY]</a:t>
            </a:r>
          </a:p>
          <a:p>
            <a:pPr>
              <a:spcAft>
                <a:spcPts val="600"/>
              </a:spcAft>
            </a:pPr>
            <a:r>
              <a:rPr sz="1200">
                <a:solidFill>
                  <a:srgbClr val="111827"/>
                </a:solidFill>
              </a:rPr>
              <a:t>Impact: [IMPACT]</a:t>
            </a:r>
          </a:p>
          <a:p>
            <a:pPr>
              <a:spcAft>
                <a:spcPts val="600"/>
              </a:spcAft>
            </a:pPr>
            <a:r>
              <a:rPr sz="1200">
                <a:solidFill>
                  <a:srgbClr val="111827"/>
                </a:solidFill>
              </a:rPr>
              <a:t>Resolution: [RESOLUTION]</a:t>
            </a:r>
          </a:p>
          <a:p>
            <a:pPr>
              <a:spcAft>
                <a:spcPts val="600"/>
              </a:spcAft>
            </a:pPr>
            <a:r>
              <a:rPr sz="1200">
                <a:solidFill>
                  <a:srgbClr val="111827"/>
                </a:solidFill>
              </a:rPr>
              <a:t>Lessons learned: [LESSONS]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480560"/>
            <a:ext cx="62179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 i="1">
                <a:solidFill>
                  <a:srgbClr val="6B7280"/>
                </a:solidFill>
                <a:latin typeface="Calibri"/>
              </a:rPr>
              <a:t>[IF NO INCIDENTS: state that explicitly and describe one near miss or drill instead, so the board sees the detection capability working.]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021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834640"/>
            <a:ext cx="1005840" cy="508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148840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 i="0">
                <a:solidFill>
                  <a:srgbClr val="F60385"/>
                </a:solidFill>
                <a:latin typeface="Calibri"/>
              </a:rPr>
              <a:t>SECTION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0632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Looking ahead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11827"/>
                </a:solidFill>
                <a:latin typeface="Calibri"/>
              </a:rPr>
              <a:t>Investment recommendations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822960" cy="381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22960" y="1645920"/>
          <a:ext cx="105156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960"/>
                <a:gridCol w="3017520"/>
                <a:gridCol w="1463040"/>
                <a:gridCol w="1645920"/>
                <a:gridCol w="1280160"/>
              </a:tblGrid>
              <a:tr h="640080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Recommendation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Rationale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Est. cost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Expected return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Priority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[RECOMMENDATION 1]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[WHY]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[$ AMOUNT]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[BENEFIT]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[HIGH / MED / LOW]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[RECOMMENDATION 2]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[WHY]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[$ AMOUNT]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[BENEFIT]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[PRIORITY]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[RECOMMENDATION 3]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[WHY]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[$ AMOUNT]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[BENEFIT]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[PRIORITY]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2960" y="457200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1">
                <a:solidFill>
                  <a:srgbClr val="6B7280"/>
                </a:solidFill>
                <a:latin typeface="Calibri"/>
              </a:rPr>
              <a:t>Current spend context: AI tool licences [$], governance programme [$], training [$], security tooling [$]. Total [$] against budget of [$].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11827"/>
                </a:solidFill>
                <a:latin typeface="Calibri"/>
              </a:rPr>
              <a:t>Roadmap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822960" cy="381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298448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6B7280"/>
                </a:solidFill>
                <a:latin typeface="Calibri"/>
              </a:rPr>
              <a:t>AI governance priorities by quarter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691640"/>
            <a:ext cx="2606040" cy="457200"/>
          </a:xfrm>
          <a:prstGeom prst="roundRect">
            <a:avLst>
              <a:gd name="adj" fmla="val 25000"/>
            </a:avLst>
          </a:prstGeom>
          <a:solidFill>
            <a:srgbClr val="1102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400">
                <a:solidFill>
                  <a:srgbClr val="FFFFFF"/>
                </a:solidFill>
              </a:rPr>
              <a:t>[Q1]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2606040" cy="3566160"/>
          </a:xfrm>
          <a:prstGeom prst="roundRect">
            <a:avLst>
              <a:gd name="adj" fmla="val 4000"/>
            </a:avLst>
          </a:prstGeom>
          <a:solidFill>
            <a:srgbClr val="F9FAFB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137160"/>
          <a:lstStyle/>
          <a:p>
            <a:pPr algn="ctr"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1]</a:t>
            </a:r>
          </a:p>
          <a:p>
            <a:pPr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2]</a:t>
            </a:r>
          </a:p>
          <a:p>
            <a:pPr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3]</a:t>
            </a:r>
          </a:p>
          <a:p>
            <a:pPr>
              <a:spcAft>
                <a:spcPts val="1000"/>
              </a:spcAft>
            </a:pPr>
            <a:r>
              <a:rPr sz="1200" i="1">
                <a:solidFill>
                  <a:srgbClr val="6B7280"/>
                </a:solidFill>
              </a:rPr>
              <a:t>Owner: [NAME]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538728" y="1691640"/>
            <a:ext cx="2606040" cy="457200"/>
          </a:xfrm>
          <a:prstGeom prst="roundRect">
            <a:avLst>
              <a:gd name="adj" fmla="val 25000"/>
            </a:avLst>
          </a:prstGeom>
          <a:solidFill>
            <a:srgbClr val="1102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400">
                <a:solidFill>
                  <a:srgbClr val="FFFFFF"/>
                </a:solidFill>
              </a:rPr>
              <a:t>[Q2]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38728" y="2286000"/>
            <a:ext cx="2606040" cy="3566160"/>
          </a:xfrm>
          <a:prstGeom prst="roundRect">
            <a:avLst>
              <a:gd name="adj" fmla="val 4000"/>
            </a:avLst>
          </a:prstGeom>
          <a:solidFill>
            <a:srgbClr val="F9FAFB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137160"/>
          <a:lstStyle/>
          <a:p>
            <a:pPr algn="ctr"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1]</a:t>
            </a:r>
          </a:p>
          <a:p>
            <a:pPr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2]</a:t>
            </a:r>
          </a:p>
          <a:p>
            <a:pPr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3]</a:t>
            </a:r>
          </a:p>
          <a:p>
            <a:pPr>
              <a:spcAft>
                <a:spcPts val="1000"/>
              </a:spcAft>
            </a:pPr>
            <a:r>
              <a:rPr sz="1200" i="1">
                <a:solidFill>
                  <a:srgbClr val="6B7280"/>
                </a:solidFill>
              </a:rPr>
              <a:t>Owner: [NAME]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54496" y="1691640"/>
            <a:ext cx="2606040" cy="457200"/>
          </a:xfrm>
          <a:prstGeom prst="roundRect">
            <a:avLst>
              <a:gd name="adj" fmla="val 25000"/>
            </a:avLst>
          </a:prstGeom>
          <a:solidFill>
            <a:srgbClr val="1102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400">
                <a:solidFill>
                  <a:srgbClr val="FFFFFF"/>
                </a:solidFill>
              </a:rPr>
              <a:t>[Q3]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54496" y="2286000"/>
            <a:ext cx="2606040" cy="3566160"/>
          </a:xfrm>
          <a:prstGeom prst="roundRect">
            <a:avLst>
              <a:gd name="adj" fmla="val 4000"/>
            </a:avLst>
          </a:prstGeom>
          <a:solidFill>
            <a:srgbClr val="F9FAFB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137160"/>
          <a:lstStyle/>
          <a:p>
            <a:pPr algn="ctr"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1]</a:t>
            </a:r>
          </a:p>
          <a:p>
            <a:pPr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2]</a:t>
            </a:r>
          </a:p>
          <a:p>
            <a:pPr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3]</a:t>
            </a:r>
          </a:p>
          <a:p>
            <a:pPr>
              <a:spcAft>
                <a:spcPts val="1000"/>
              </a:spcAft>
            </a:pPr>
            <a:r>
              <a:rPr sz="1200" i="1">
                <a:solidFill>
                  <a:srgbClr val="6B7280"/>
                </a:solidFill>
              </a:rPr>
              <a:t>Owner: [NAME]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970264" y="1691640"/>
            <a:ext cx="2606040" cy="457200"/>
          </a:xfrm>
          <a:prstGeom prst="roundRect">
            <a:avLst>
              <a:gd name="adj" fmla="val 25000"/>
            </a:avLst>
          </a:prstGeom>
          <a:solidFill>
            <a:srgbClr val="1102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400">
                <a:solidFill>
                  <a:srgbClr val="FFFFFF"/>
                </a:solidFill>
              </a:rPr>
              <a:t>[Q4]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970264" y="2286000"/>
            <a:ext cx="2606040" cy="3566160"/>
          </a:xfrm>
          <a:prstGeom prst="roundRect">
            <a:avLst>
              <a:gd name="adj" fmla="val 4000"/>
            </a:avLst>
          </a:prstGeom>
          <a:solidFill>
            <a:srgbClr val="F9FAFB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tIns="137160"/>
          <a:lstStyle/>
          <a:p>
            <a:pPr algn="ctr"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1]</a:t>
            </a:r>
          </a:p>
          <a:p>
            <a:pPr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2]</a:t>
            </a:r>
          </a:p>
          <a:p>
            <a:pPr>
              <a:spcAft>
                <a:spcPts val="1000"/>
              </a:spcAft>
            </a:pPr>
            <a:r>
              <a:rPr sz="1200">
                <a:solidFill>
                  <a:srgbClr val="111827"/>
                </a:solidFill>
              </a:rPr>
              <a:t>[MILESTONE 3]</a:t>
            </a:r>
          </a:p>
          <a:p>
            <a:pPr>
              <a:spcAft>
                <a:spcPts val="1000"/>
              </a:spcAft>
            </a:pPr>
            <a:r>
              <a:rPr sz="1200" i="1">
                <a:solidFill>
                  <a:srgbClr val="6B7280"/>
                </a:solidFill>
              </a:rPr>
              <a:t>Owner: [NAME]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11827"/>
                </a:solidFill>
                <a:latin typeface="Calibri"/>
              </a:rPr>
              <a:t>Asks and decisions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822960" cy="381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298448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6B7280"/>
                </a:solidFill>
                <a:latin typeface="Calibri"/>
              </a:rPr>
              <a:t>What we need from the board today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2960" y="1737360"/>
          <a:ext cx="105156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4754880"/>
                <a:gridCol w="1828800"/>
                <a:gridCol w="3200400"/>
              </a:tblGrid>
              <a:tr h="640080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#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Decision required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Deadline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Recommended action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[DECISION NEEDED]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[DATE]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[RECOMMENDATION]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[DECISION NEEDED]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[DATE]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[RECOMMENDATION]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[DECISION NEEDED]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[DATE]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[RECOMMENDATION]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2960" y="466344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 i="0">
                <a:solidFill>
                  <a:srgbClr val="111827"/>
                </a:solidFill>
                <a:latin typeface="Calibri"/>
              </a:rPr>
              <a:t>Discussion questions for the board: [1 TO 3 OPEN QUESTIONS]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 i="1">
                <a:solidFill>
                  <a:srgbClr val="6B7280"/>
                </a:solidFill>
                <a:latin typeface="Calibri"/>
              </a:rPr>
              <a:t>Appendices available on request: full AI system inventory, detailed compliance tracker, incident reports. Template provided free by Aona AI (aona.ai).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11827"/>
                </a:solidFill>
                <a:latin typeface="Calibri"/>
              </a:rPr>
              <a:t>Agenda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822960" cy="381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00200"/>
            <a:ext cx="6400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60385"/>
                </a:solidFill>
                <a:latin typeface="Calibri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600200"/>
            <a:ext cx="96012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111827"/>
                </a:solidFill>
                <a:latin typeface="Calibri"/>
              </a:rPr>
              <a:t>Executive summary and decisions required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67128"/>
            <a:ext cx="6400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60385"/>
                </a:solidFill>
                <a:latin typeface="Calibri"/>
              </a:rPr>
              <a:t>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4480" y="2167128"/>
            <a:ext cx="96012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111827"/>
                </a:solidFill>
                <a:latin typeface="Calibri"/>
              </a:rPr>
              <a:t>AI landscape and portfolio overview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734056"/>
            <a:ext cx="6400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60385"/>
                </a:solidFill>
                <a:latin typeface="Calibri"/>
              </a:rPr>
              <a:t>03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2734056"/>
            <a:ext cx="96012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111827"/>
                </a:solidFill>
                <a:latin typeface="Calibri"/>
              </a:rPr>
              <a:t>Adoption metrics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300984"/>
            <a:ext cx="6400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60385"/>
                </a:solidFill>
                <a:latin typeface="Calibri"/>
              </a:rPr>
              <a:t>04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3300984"/>
            <a:ext cx="96012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111827"/>
                </a:solidFill>
                <a:latin typeface="Calibri"/>
              </a:rPr>
              <a:t>Risk heatmap and top risks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867912"/>
            <a:ext cx="6400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60385"/>
                </a:solidFill>
                <a:latin typeface="Calibri"/>
              </a:rPr>
              <a:t>05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4480" y="3867912"/>
            <a:ext cx="96012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111827"/>
                </a:solidFill>
                <a:latin typeface="Calibri"/>
              </a:rPr>
              <a:t>Compliance scorecard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434840"/>
            <a:ext cx="6400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60385"/>
                </a:solidFill>
                <a:latin typeface="Calibri"/>
              </a:rPr>
              <a:t>06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4434840"/>
            <a:ext cx="96012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111827"/>
                </a:solidFill>
                <a:latin typeface="Calibri"/>
              </a:rPr>
              <a:t>Incidents summary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001768"/>
            <a:ext cx="6400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60385"/>
                </a:solidFill>
                <a:latin typeface="Calibri"/>
              </a:rPr>
              <a:t>07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5001768"/>
            <a:ext cx="96012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111827"/>
                </a:solidFill>
                <a:latin typeface="Calibri"/>
              </a:rPr>
              <a:t>Investment recommendations and roadmap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568696"/>
            <a:ext cx="6400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60385"/>
                </a:solidFill>
                <a:latin typeface="Calibri"/>
              </a:rPr>
              <a:t>08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54480" y="5568696"/>
            <a:ext cx="96012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111827"/>
                </a:solidFill>
                <a:latin typeface="Calibri"/>
              </a:rPr>
              <a:t>Asks and decisions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11827"/>
                </a:solidFill>
                <a:latin typeface="Calibri"/>
              </a:rPr>
              <a:t>Executive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822960" cy="381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1">
                <a:solidFill>
                  <a:srgbClr val="6B7280"/>
                </a:solidFill>
                <a:latin typeface="Calibri"/>
              </a:rPr>
              <a:t>[3 TO 4 SENTENCE SUMMARY: current AI governance posture, key achievements this period, critical risks or concerns, and the actions you recommend the board takes.]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2960" y="2743200"/>
          <a:ext cx="10515599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498079"/>
                <a:gridCol w="2286000"/>
              </a:tblGrid>
              <a:tr h="502920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#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Key takeaway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Priority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[MOST IMPORTANT INSIGHT OR UPDATE]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[CRITICAL / IMPORTANT / INFORMATIONAL]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[SECOND KEY POINT]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[PRIORITY]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[THIRD KEY POINT]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[PRIORITY]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2960" y="512064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 i="0">
                <a:solidFill>
                  <a:srgbClr val="F60385"/>
                </a:solidFill>
                <a:latin typeface="Calibri"/>
              </a:rPr>
              <a:t>Decisions required this meeting: [ONE-LINE LIST, DETAILED ON THE FINAL SLIDE]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021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834640"/>
            <a:ext cx="1005840" cy="508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148840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 i="0">
                <a:solidFill>
                  <a:srgbClr val="F60385"/>
                </a:solidFill>
                <a:latin typeface="Calibri"/>
              </a:rPr>
              <a:t>SECTION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0632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State of AI in the organisation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11827"/>
                </a:solidFill>
                <a:latin typeface="Calibri"/>
              </a:rPr>
              <a:t>AI landscape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822960" cy="381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298448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6B7280"/>
                </a:solidFill>
                <a:latin typeface="Calibri"/>
              </a:rPr>
              <a:t>Portfolio of approved, pending and shadow AI across the organisation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2960" y="1828800"/>
          <a:ext cx="105156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0560"/>
                <a:gridCol w="2011680"/>
                <a:gridCol w="2011680"/>
                <a:gridCol w="2011680"/>
              </a:tblGrid>
              <a:tr h="470262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Metric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Current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Previous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Trend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Total approved AI tools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[UP / DOWN / FLAT]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Tools in active use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[TREND]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New tools approved this period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[TREND]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Pending approval requests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[TREND]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Shadow AI tools detected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[TREND]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70268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Estimated monthly AI spend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[$ AMOUNT]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[$ AMOUNT]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[TREND]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2960" y="548640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1">
                <a:solidFill>
                  <a:srgbClr val="6B7280"/>
                </a:solidFill>
                <a:latin typeface="Calibri"/>
              </a:rPr>
              <a:t>Context for the board: [1 TO 2 SENTENCES, e.g. what changed this period and why it matters]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11827"/>
                </a:solidFill>
                <a:latin typeface="Calibri"/>
              </a:rPr>
              <a:t>AI adoption by department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822960" cy="381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298448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6B7280"/>
                </a:solidFill>
                <a:latin typeface="Calibri"/>
              </a:rPr>
              <a:t>Approved tools, active users and adoption rate per department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2960" y="1828800"/>
          <a:ext cx="10515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640"/>
                <a:gridCol w="1828800"/>
                <a:gridCol w="1828800"/>
                <a:gridCol w="1828800"/>
                <a:gridCol w="2194560"/>
              </a:tblGrid>
              <a:tr h="457200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Department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Approved tools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Active users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Adoption rate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Top use case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Engineering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[USE CASE]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Marketing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[USE CASE]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Sales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[USE CASE]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Customer support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[USE CASE]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HR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[USE CASE]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Finance and Legal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[USE CASE]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[%]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N/A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021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834640"/>
            <a:ext cx="1005840" cy="508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148840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 i="0">
                <a:solidFill>
                  <a:srgbClr val="F60385"/>
                </a:solidFill>
                <a:latin typeface="Calibri"/>
              </a:rPr>
              <a:t>SECTION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0632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Risk and compliance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11827"/>
                </a:solidFill>
                <a:latin typeface="Calibri"/>
              </a:rPr>
              <a:t>Risk heatmap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822960" cy="381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298448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6B7280"/>
                </a:solidFill>
                <a:latin typeface="Calibri"/>
              </a:rPr>
              <a:t>Likelihood versus impact for the organisation's top AI risks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54480" y="1828800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22C55E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697480" y="1828800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F59E0B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840480" y="1828800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EF4444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983480" y="1828800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EF4444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126480" y="1828800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EF4444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1554480" y="2578608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22C55E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697480" y="2578608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F59E0B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840480" y="2578608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F59E0B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983480" y="2578608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EF4444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100" b="1">
                <a:solidFill>
                  <a:srgbClr val="FFFFFF"/>
                </a:solidFill>
              </a:rPr>
              <a:t>[RISK A]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26480" y="2578608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EF4444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1554480" y="3328416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22C55E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2697480" y="3328416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F59E0B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3840480" y="3328416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F59E0B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4983480" y="3328416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F59E0B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126480" y="3328416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EF4444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1554480" y="4078224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22C55E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2697480" y="4078224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22C55E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100" b="1">
                <a:solidFill>
                  <a:srgbClr val="FFFFFF"/>
                </a:solidFill>
              </a:rPr>
              <a:t>[RISK D]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840480" y="4078224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F59E0B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983480" y="4078224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F59E0B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126480" y="4078224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F59E0B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1554480" y="4828032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22C55E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697480" y="4828032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22C55E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840480" y="4828032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22C55E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4983480" y="4828032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22C55E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126480" y="4828032"/>
            <a:ext cx="1092200" cy="699008"/>
          </a:xfrm>
          <a:prstGeom prst="roundRect">
            <a:avLst>
              <a:gd name="adj" fmla="val 12000"/>
            </a:avLst>
          </a:prstGeom>
          <a:solidFill>
            <a:srgbClr val="22C55E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20040" y="2029968"/>
            <a:ext cx="1188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 i="0">
                <a:solidFill>
                  <a:srgbClr val="6B7280"/>
                </a:solidFill>
                <a:latin typeface="Calibri"/>
              </a:rPr>
              <a:t>Almost certain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0040" y="2779776"/>
            <a:ext cx="1188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 i="0">
                <a:solidFill>
                  <a:srgbClr val="6B7280"/>
                </a:solidFill>
                <a:latin typeface="Calibri"/>
              </a:rPr>
              <a:t>Likely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0040" y="3529584"/>
            <a:ext cx="1188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 i="0">
                <a:solidFill>
                  <a:srgbClr val="6B7280"/>
                </a:solidFill>
                <a:latin typeface="Calibri"/>
              </a:rPr>
              <a:t>Possible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0040" y="4279392"/>
            <a:ext cx="1188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 i="0">
                <a:solidFill>
                  <a:srgbClr val="6B7280"/>
                </a:solidFill>
                <a:latin typeface="Calibri"/>
              </a:rPr>
              <a:t>Unlikely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0040" y="5029200"/>
            <a:ext cx="1188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 i="0">
                <a:solidFill>
                  <a:srgbClr val="6B7280"/>
                </a:solidFill>
                <a:latin typeface="Calibri"/>
              </a:rPr>
              <a:t>Rare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554480" y="5623560"/>
            <a:ext cx="1143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 i="0">
                <a:solidFill>
                  <a:srgbClr val="6B7280"/>
                </a:solidFill>
                <a:latin typeface="Calibri"/>
              </a:rPr>
              <a:t>Minimal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697480" y="5623560"/>
            <a:ext cx="1143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 i="0">
                <a:solidFill>
                  <a:srgbClr val="6B7280"/>
                </a:solidFill>
                <a:latin typeface="Calibri"/>
              </a:rPr>
              <a:t>Minor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40480" y="5623560"/>
            <a:ext cx="1143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 i="0">
                <a:solidFill>
                  <a:srgbClr val="6B7280"/>
                </a:solidFill>
                <a:latin typeface="Calibri"/>
              </a:rPr>
              <a:t>Moderate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983480" y="5623560"/>
            <a:ext cx="1143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 i="0">
                <a:solidFill>
                  <a:srgbClr val="6B7280"/>
                </a:solidFill>
                <a:latin typeface="Calibri"/>
              </a:rPr>
              <a:t>Major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26480" y="5623560"/>
            <a:ext cx="1143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 i="0">
                <a:solidFill>
                  <a:srgbClr val="6B7280"/>
                </a:solidFill>
                <a:latin typeface="Calibri"/>
              </a:rPr>
              <a:t>Severe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20040" y="1481328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1" i="0">
                <a:solidFill>
                  <a:srgbClr val="111827"/>
                </a:solidFill>
                <a:latin typeface="Calibri"/>
              </a:rPr>
              <a:t>LIKELIHOOD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554480" y="5943600"/>
            <a:ext cx="57607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 i="0">
                <a:solidFill>
                  <a:srgbClr val="111827"/>
                </a:solidFill>
                <a:latin typeface="Calibri"/>
              </a:rPr>
              <a:t>IMPACT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863840" y="1508760"/>
            <a:ext cx="38404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111827"/>
                </a:solidFill>
                <a:latin typeface="Calibri"/>
              </a:rPr>
              <a:t>RISK REGISTER KEY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863840" y="1828800"/>
            <a:ext cx="11887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F60385"/>
                </a:solidFill>
                <a:latin typeface="Calibri"/>
              </a:rPr>
              <a:t>[RISK A]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52560" y="1828800"/>
            <a:ext cx="29260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  <a:latin typeface="Calibri"/>
              </a:rPr>
              <a:t>[e.g. Shadow AI usage]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863840" y="2212848"/>
            <a:ext cx="11887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F60385"/>
                </a:solidFill>
                <a:latin typeface="Calibri"/>
              </a:rPr>
              <a:t>[RISK B]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052560" y="2212848"/>
            <a:ext cx="29260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  <a:latin typeface="Calibri"/>
              </a:rPr>
              <a:t>[e.g. Data leakage via AI tools]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863840" y="2596896"/>
            <a:ext cx="11887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F60385"/>
                </a:solidFill>
                <a:latin typeface="Calibri"/>
              </a:rPr>
              <a:t>[RISK C]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052560" y="2596896"/>
            <a:ext cx="29260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  <a:latin typeface="Calibri"/>
              </a:rPr>
              <a:t>[e.g. Regulatory non-compliance]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863840" y="2980944"/>
            <a:ext cx="11887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F60385"/>
                </a:solidFill>
                <a:latin typeface="Calibri"/>
              </a:rPr>
              <a:t>[RISK D]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052560" y="2980944"/>
            <a:ext cx="29260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  <a:latin typeface="Calibri"/>
              </a:rPr>
              <a:t>[e.g. Vendor concentration]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863840" y="3364992"/>
            <a:ext cx="11887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F60385"/>
                </a:solidFill>
                <a:latin typeface="Calibri"/>
              </a:rPr>
              <a:t>[RISK E]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052560" y="3364992"/>
            <a:ext cx="29260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  <a:latin typeface="Calibri"/>
              </a:rPr>
              <a:t>[e.g. IP or copyright exposure]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63840" y="3749040"/>
            <a:ext cx="11887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 i="0">
                <a:solidFill>
                  <a:srgbClr val="F60385"/>
                </a:solidFill>
                <a:latin typeface="Calibri"/>
              </a:rPr>
              <a:t>[RISK F]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052560" y="3749040"/>
            <a:ext cx="29260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  <a:latin typeface="Calibri"/>
              </a:rPr>
              <a:t>[e.g. AI bias or fairness]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11827"/>
                </a:solidFill>
                <a:latin typeface="Calibri"/>
              </a:rPr>
              <a:t>Top 3 risks requiring attention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822960" cy="38100"/>
          </a:xfrm>
          <a:prstGeom prst="rect">
            <a:avLst/>
          </a:prstGeom>
          <a:solidFill>
            <a:srgbClr val="F60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22960" y="1645920"/>
          <a:ext cx="105156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560320"/>
                <a:gridCol w="2194560"/>
                <a:gridCol w="2194560"/>
                <a:gridCol w="1280160"/>
              </a:tblGrid>
              <a:tr h="777240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Risk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Current status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Impact if unaddressed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Recommended action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Investment</a:t>
                      </a:r>
                    </a:p>
                  </a:txBody>
                  <a:tcPr>
                    <a:solidFill>
                      <a:srgbClr val="11021D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[RISK 1 NAME]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[WHAT IS HAPPENING]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[BUSINESS IMPACT]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[WHAT THE BOARD SHOULD DO]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[$ / FTE]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[RISK 2 NAME]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[STATUS]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[IMPACT]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[ACTION]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[$ / FTE]</a:t>
                      </a:r>
                    </a:p>
                  </a:txBody>
                  <a:tcPr>
                    <a:solidFill>
                      <a:srgbClr val="F9FAFB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[RISK 3 NAME]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[STATUS]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[IMPACT]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[ACTION]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[$ / FTE]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2960" y="502920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1">
                <a:solidFill>
                  <a:srgbClr val="6B7280"/>
                </a:solidFill>
                <a:latin typeface="Calibri"/>
              </a:rPr>
              <a:t>[OPTIONAL: one sentence on risks that were closed or downgraded this period, to show the programme is working.]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