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everyone. This session takes about 45 minutes, and it is about one thing: how to get the benefits of AI at work without putting our customers, our colleagues, or the company at risk. This is not a session about banning AI. Most of us already use AI tools, and they are genuinely useful. It is about using them with your eyes open. Please ask questions at any point.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practical part. You do not need to memorise a policy document. You need three things: the traffic light for data, a few prompting habits, and where to find the approved tools.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mental model to remember: green, amber, red. Green is anything already public or generic; use approved AI tools freely. Amber is everyday internal material; keep it inside approved, company-managed tools and share only what the task needs. Red never goes into any AI tool without explicit approval: personal data about anyone, credentials, and our most sensitive business information. If you are unsure which colour applies, that uncertainty is your answer: treat it as red and ask. Asking takes two minutes; a breach report takes months.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habits that remove most of the risk. Work accounts on approved tools mean company protections apply. De-identifying before you paste is the single highest-value habit: the model gives you the same quality answer whether the customer is called Jane Citizen or Customer A. And always review output before it goes anywhere that matters, because models are confidently wrong often enough that unchecked output is its own incident category.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mirror image. Share the minimum: describe the problem instead of uploading the file. Credentials and personal data are always red. Connecting an AI tool to your inbox or drive is not a small step; it is granting a third party standing access to everything in there, so it needs approval. And the last point matters: a 'temporary chat' setting changes what you see, not necessarily what the provider stores. Do not let a privacy-flavoured label change what you are willing to paste.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what you can use today, on which account, and for what. [WALK THROUGH EACH APPROVED TOOL AND ITS INTENDED USES.] Two things to stress. First, use these tools through the company account, not a personal one, because that is where our contractual protections live. Second, the request process exists to say yes safely. If a tool would help you, ask for it. A quick request is how tools get approved; going around the process is how incidents happen.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 far we have talked about our own AI use. Now the other side: how attackers use AI against us, and what to do about meeting bots, browser extensions, and AI agents.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all learned to spot phishing by clumsy language. That signal is gone: AI writes flawless, personalised messages in any tone, referencing real projects and real names scraped from public sources. So shift your detection from polish to context. Is the request unexpected? Is there urgency or secrecy? Are payment details changing? Those signals survive AI. And the golden rule: verify through a second channel that you initiate, like calling a number you already have. Never verify through the channel the request arrived on.</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Voice cloning is cheap and fast, and video deepfakes are good enough to run live on a call. There are well-documented cases of finance staff transferring large sums after video meetings where every other participant was fake. The defence is procedural, not perceptual: you will not reliably spot a good fake, so we verify by procedure instead. Payments and credential changes follow the agreed process every time, no matter how senior or urgent the requester sounds. Hanging up and calling back on a known number is not rude; it is the control working.</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quiet channels for data to leave. An AI notetaker is effectively another attendee that never forgets: the transcript of your confidential call now lives on a third party's servers, and often gets emailed around automatically. Treat bots like people: if you do not know who invited one, remove it and ask. Browser extensions are the same story in your browser: an extension with page access can read everything you see, including internal systems. Only install what the company has approved.</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newest frontier. An AI agent is software that takes actions on your behalf: it can send the email, change the file, book the thing. That is powerful, and it means an agent inherits your access and your authority. Two risks follow. Mistakes happen at machine speed and scale. And agents can be hijacked by the content they process: instructions hidden in an email or web page can redirect an agent, which is called prompt injection. So: approved agents only, least access necessary, and keep a human check on what they did in your name.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is for you, the facilitator. Hide or delete it before presenting. Read the speaker notes end to end once before you deliver, and adapt the wording to your own voice. Record attendance and knowledge check completion as compliance evidence, and pair this deck with your AI acceptable use policy and a signed acknowledgment form.</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you remember one slide, make it this one. If data went somewhere it should not have, or you even suspect it did, tell us straight away. A report within the hour is usually a contained, manageable event: we can request deletion, revoke access, and meet any notification deadlines. The same event surfacing weeks later is a crisis. That is why our position is no blame for honest mistakes: the person who reports fast is doing exactly the right thing. Tell us the tool, the account, the data, and the time. That is all it takes.</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quick scenarios to make this concrete. Answer individually or shout it out, depending on the format. The answers, with reasons, follow on the answer slide.</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scenario and options aloud, take answers, then move on. The trap options matter: C is the same disclosure with an extra witness, and D changes the format, not the sensitivity. The habit we want is B: reach for the approved tool, then apply the data rules before anything is pasted.</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polish and the accurate order details prove nothing anymore: that is exactly what AI-assisted fraud looks like. B fails because you would verify through the attacker's own channel. The only reliable move is C: a second channel that you initiate, using contact details you already had before the request arrived.</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Treat unknown bots like unknown people: you would not let an unrecognised stranger sit in on a confidential call while you carried on. C is the answer: remove first, then verify. If it turns out a colleague invited an approved tool, nothing is lost. If nobody did, you may have just contained an incident.</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one is the culture test. Deleting the chat does not delete the provider's copy, and waiting only burns the time in which we could act. The right answer is B, and the crucial message is that reporting is the safe choice for the reporter too: fast, honest reports are protected here.</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each answer briefly and invite questions. If the group missed one widely, revisit that slide rather than moving on: the quiz exists to find exactly those gaps while everyone is still in the room.</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sentences to keep. If the detail fades, these carry you: assume prompts are stored, follow the traffic light, stay on approved tools, verify by procedure rather than instinct, and report fast. Everything else in this session was supporting material for these five habits.</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Thank you for the time and the honesty in the discussion. Three small actions before you close this tab: read the acceptable use policy, sign the acknowledgment so we can record completion, and bookmark the security contact. And remember the spirit of all of this: we want you using AI, safely, in the open, with tools we can stand behind. Thanks, everyone.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us start with why we are all here. Not because AI is bad, but because it has moved faster than the safeguards around it, and every one of us now makes small security decisions every day, often without realising it.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shifts happened at once. First, AI became useful enough that everyone wants it, so it is everywhere. Second, almost all of it runs in someone else's cloud, so using it means sending data outside the company. Third, the same technology powers the attackers: the scam emails and fake voices targeting us are now machine-made and convincing. None of this is hypothetical, and that is why this training exists.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Show of hands, and be honest: who has pasted something work-related into a personal AI account? In most rooms that is nearly everyone, and that is exactly the point. Shadow AI is rarely malicious. It is a helpful person with a deadline and a good tool. The risk is invisibility: if security does not know a tool is in use, nobody has checked where the data goes, there is no agreement protecting it, and there is no way to pull it back. Our goal today is to move that use into the open.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heart of the session. When you type into an AI tool, where does that text actually go? Once you can picture the journey, the rules later in this deck will feel obvious rather than arbitrary.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Picture pasting a customer spreadsheet into a chatbot to draft an email. The moment you press enter, that spreadsheet travels to the provider's infrastructure, quite possibly overseas. It sits in logs. On a consumer account, the provider's terms may allow staff review or use for model improvement. And there is no undo. Nothing dramatic has to happen for this to be a problem: you have disclosed customer data to a third party we have no agreement with. That can be a reportable breach all by itself.</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misunderstood point in AI security, so let us slow down. 'This tool does not train on my data' answers one question. It does not answer the other: is my prompt stored? Almost always, the answer is yes, at least in logs, at least for a while. Stored data can leak in a provider breach, be produced in litigation, or be exposed if an account is compromised. So the honest working rule is on the slide: assume anything you submit is stored somewhere you do not control, and choose what you share accordingly.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four patterns cover most real AI data incidents, and none of them involves a hacker. They are ordinary people being helpful. The helpful paste is so common that several large companies publicly restricted chatbot use after staff pasted confidential source code. The meeting recorder and the connected account are quieter: one consent click can hand a third party your calendar, inbox, or every word of a board call. Recognising these patterns is half the defence.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196596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176272"/>
            <a:ext cx="10515600" cy="320040"/>
          </a:xfrm>
          <a:prstGeom prst="rect">
            <a:avLst/>
          </a:prstGeom>
          <a:noFill/>
        </p:spPr>
        <p:txBody>
          <a:bodyPr wrap="square" lIns="0" rIns="0" tIns="0" bIns="0">
            <a:spAutoFit/>
          </a:bodyPr>
          <a:lstStyle/>
          <a:p>
            <a:r>
              <a:rPr sz="1300" b="1" i="0" spc="220">
                <a:solidFill>
                  <a:srgbClr val="F60385"/>
                </a:solidFill>
                <a:latin typeface="Arial"/>
              </a:rPr>
              <a:t>[COMPANY NAME]  SECURITY TRAINING</a:t>
            </a:r>
          </a:p>
        </p:txBody>
      </p:sp>
      <p:sp>
        <p:nvSpPr>
          <p:cNvPr id="4" name="TextBox 3"/>
          <p:cNvSpPr txBox="1"/>
          <p:nvPr/>
        </p:nvSpPr>
        <p:spPr>
          <a:xfrm>
            <a:off x="822960" y="2560320"/>
            <a:ext cx="10515600" cy="1463040"/>
          </a:xfrm>
          <a:prstGeom prst="rect">
            <a:avLst/>
          </a:prstGeom>
          <a:noFill/>
        </p:spPr>
        <p:txBody>
          <a:bodyPr wrap="square" lIns="0" rIns="0" tIns="0" bIns="0">
            <a:spAutoFit/>
          </a:bodyPr>
          <a:lstStyle/>
          <a:p>
            <a:r>
              <a:rPr sz="4400" b="1" i="0">
                <a:solidFill>
                  <a:srgbClr val="FFFFFF"/>
                </a:solidFill>
                <a:latin typeface="Arial"/>
              </a:rPr>
              <a:t>AI Security Awareness Training</a:t>
            </a:r>
          </a:p>
        </p:txBody>
      </p:sp>
      <p:sp>
        <p:nvSpPr>
          <p:cNvPr id="5" name="TextBox 4"/>
          <p:cNvSpPr txBox="1"/>
          <p:nvPr/>
        </p:nvSpPr>
        <p:spPr>
          <a:xfrm>
            <a:off x="822960" y="3703320"/>
            <a:ext cx="9875520" cy="640080"/>
          </a:xfrm>
          <a:prstGeom prst="rect">
            <a:avLst/>
          </a:prstGeom>
          <a:noFill/>
        </p:spPr>
        <p:txBody>
          <a:bodyPr wrap="square" lIns="0" rIns="0" tIns="0" bIns="0">
            <a:spAutoFit/>
          </a:bodyPr>
          <a:lstStyle/>
          <a:p>
            <a:r>
              <a:rPr sz="1800" b="0" i="0">
                <a:solidFill>
                  <a:srgbClr val="D1D5DB"/>
                </a:solidFill>
                <a:latin typeface="Arial"/>
              </a:rPr>
              <a:t>Using AI safely at work: what to use, what to share, what to watch for.</a:t>
            </a:r>
          </a:p>
        </p:txBody>
      </p:sp>
      <p:sp>
        <p:nvSpPr>
          <p:cNvPr id="6" name="TextBox 5"/>
          <p:cNvSpPr txBox="1"/>
          <p:nvPr/>
        </p:nvSpPr>
        <p:spPr>
          <a:xfrm>
            <a:off x="822960" y="5989320"/>
            <a:ext cx="9875520" cy="365760"/>
          </a:xfrm>
          <a:prstGeom prst="rect">
            <a:avLst/>
          </a:prstGeom>
          <a:noFill/>
        </p:spPr>
        <p:txBody>
          <a:bodyPr wrap="square" lIns="0" rIns="0" tIns="0" bIns="0">
            <a:spAutoFit/>
          </a:bodyPr>
          <a:lstStyle/>
          <a:p>
            <a:r>
              <a:rPr sz="1200" b="0" i="0">
                <a:solidFill>
                  <a:srgbClr val="6B7280"/>
                </a:solidFill>
                <a:latin typeface="Arial"/>
              </a:rPr>
              <a:t>Presented by [FACILITATOR NAME / ROLE]  |  [DATE]  |  Version 1.0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228600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487168"/>
            <a:ext cx="10515600" cy="320040"/>
          </a:xfrm>
          <a:prstGeom prst="rect">
            <a:avLst/>
          </a:prstGeom>
          <a:noFill/>
        </p:spPr>
        <p:txBody>
          <a:bodyPr wrap="square" lIns="0" rIns="0" tIns="0" bIns="0">
            <a:spAutoFit/>
          </a:bodyPr>
          <a:lstStyle/>
          <a:p>
            <a:r>
              <a:rPr sz="1300" b="1" i="0" spc="220">
                <a:solidFill>
                  <a:srgbClr val="F60385"/>
                </a:solidFill>
                <a:latin typeface="Arial"/>
              </a:rPr>
              <a:t>PART 3</a:t>
            </a:r>
          </a:p>
        </p:txBody>
      </p:sp>
      <p:sp>
        <p:nvSpPr>
          <p:cNvPr id="4" name="TextBox 3"/>
          <p:cNvSpPr txBox="1"/>
          <p:nvPr/>
        </p:nvSpPr>
        <p:spPr>
          <a:xfrm>
            <a:off x="822960" y="2852928"/>
            <a:ext cx="10515600" cy="914400"/>
          </a:xfrm>
          <a:prstGeom prst="rect">
            <a:avLst/>
          </a:prstGeom>
          <a:noFill/>
        </p:spPr>
        <p:txBody>
          <a:bodyPr wrap="square" lIns="0" rIns="0" tIns="0" bIns="0">
            <a:spAutoFit/>
          </a:bodyPr>
          <a:lstStyle/>
          <a:p>
            <a:r>
              <a:rPr sz="3600" b="1" i="0">
                <a:solidFill>
                  <a:srgbClr val="FFFFFF"/>
                </a:solidFill>
                <a:latin typeface="Arial"/>
              </a:rPr>
              <a:t>The everyday rules</a:t>
            </a:r>
          </a:p>
        </p:txBody>
      </p:sp>
      <p:sp>
        <p:nvSpPr>
          <p:cNvPr id="5" name="TextBox 4"/>
          <p:cNvSpPr txBox="1"/>
          <p:nvPr/>
        </p:nvSpPr>
        <p:spPr>
          <a:xfrm>
            <a:off x="822960" y="3749039"/>
            <a:ext cx="9601200" cy="640080"/>
          </a:xfrm>
          <a:prstGeom prst="rect">
            <a:avLst/>
          </a:prstGeom>
          <a:noFill/>
        </p:spPr>
        <p:txBody>
          <a:bodyPr wrap="square" lIns="0" rIns="0" tIns="0" bIns="0">
            <a:spAutoFit/>
          </a:bodyPr>
          <a:lstStyle/>
          <a:p>
            <a:r>
              <a:rPr sz="1600" b="0" i="1">
                <a:solidFill>
                  <a:srgbClr val="D1D5DB"/>
                </a:solidFill>
                <a:latin typeface="Arial"/>
              </a:rPr>
              <a:t>Simple rules you can apply in the moment, without a policy manual.</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6B7280"/>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6B7280"/>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3 · THE EVERYDAY RULES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Data classification: the traffic light</a:t>
            </a:r>
          </a:p>
        </p:txBody>
      </p:sp>
      <p:sp>
        <p:nvSpPr>
          <p:cNvPr id="5" name="Rounded Rectangle 4"/>
          <p:cNvSpPr/>
          <p:nvPr/>
        </p:nvSpPr>
        <p:spPr>
          <a:xfrm>
            <a:off x="822960" y="1965960"/>
            <a:ext cx="10515600" cy="1170432"/>
          </a:xfrm>
          <a:prstGeom prst="roundRect">
            <a:avLst>
              <a:gd name="adj" fmla="val 12000"/>
            </a:avLst>
          </a:prstGeom>
          <a:solidFill>
            <a:srgbClr val="F9FAFB"/>
          </a:solidFill>
          <a:ln w="9525">
            <a:solidFill>
              <a:srgbClr val="E5E7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Oval 5"/>
          <p:cNvSpPr/>
          <p:nvPr/>
        </p:nvSpPr>
        <p:spPr>
          <a:xfrm>
            <a:off x="1097280" y="2212848"/>
            <a:ext cx="237744" cy="237744"/>
          </a:xfrm>
          <a:prstGeom prst="ellipse">
            <a:avLst/>
          </a:prstGeom>
          <a:solidFill>
            <a:srgbClr val="0596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554480" y="2130552"/>
            <a:ext cx="3017520" cy="868680"/>
          </a:xfrm>
          <a:prstGeom prst="rect">
            <a:avLst/>
          </a:prstGeom>
          <a:noFill/>
        </p:spPr>
        <p:txBody>
          <a:bodyPr wrap="square" lIns="0" rIns="0" tIns="0" bIns="0">
            <a:spAutoFit/>
          </a:bodyPr>
          <a:lstStyle/>
          <a:p>
            <a:r>
              <a:rPr sz="1700" b="1" i="0">
                <a:solidFill>
                  <a:srgbClr val="059669"/>
                </a:solidFill>
                <a:latin typeface="Arial"/>
              </a:rPr>
              <a:t>GREEN</a:t>
            </a:r>
          </a:p>
          <a:p>
            <a:pPr>
              <a:spcBef>
                <a:spcPts val="200"/>
              </a:spcBef>
            </a:pPr>
            <a:r>
              <a:rPr sz="1150" b="1" i="0">
                <a:solidFill>
                  <a:srgbClr val="6B7280"/>
                </a:solidFill>
                <a:latin typeface="Arial"/>
              </a:rPr>
              <a:t>Fine for approved AI tools</a:t>
            </a:r>
          </a:p>
        </p:txBody>
      </p:sp>
      <p:sp>
        <p:nvSpPr>
          <p:cNvPr id="8" name="TextBox 7"/>
          <p:cNvSpPr txBox="1"/>
          <p:nvPr/>
        </p:nvSpPr>
        <p:spPr>
          <a:xfrm>
            <a:off x="4754880" y="2130552"/>
            <a:ext cx="6309360" cy="896112"/>
          </a:xfrm>
          <a:prstGeom prst="rect">
            <a:avLst/>
          </a:prstGeom>
          <a:noFill/>
        </p:spPr>
        <p:txBody>
          <a:bodyPr wrap="square" lIns="0" rIns="0" tIns="0" bIns="0">
            <a:spAutoFit/>
          </a:bodyPr>
          <a:lstStyle/>
          <a:p>
            <a:pPr>
              <a:lnSpc>
                <a:spcPct val="118000"/>
              </a:lnSpc>
            </a:pPr>
            <a:r>
              <a:rPr sz="1250" b="0" i="0">
                <a:solidFill>
                  <a:srgbClr val="4B5563"/>
                </a:solidFill>
                <a:latin typeface="Arial"/>
              </a:rPr>
              <a:t>Information that is already public. General knowledge questions. Drafts with no personal or confidential content.</a:t>
            </a:r>
          </a:p>
        </p:txBody>
      </p:sp>
      <p:sp>
        <p:nvSpPr>
          <p:cNvPr id="9" name="Rounded Rectangle 8"/>
          <p:cNvSpPr/>
          <p:nvPr/>
        </p:nvSpPr>
        <p:spPr>
          <a:xfrm>
            <a:off x="822960" y="3300984"/>
            <a:ext cx="10515600" cy="1170432"/>
          </a:xfrm>
          <a:prstGeom prst="roundRect">
            <a:avLst>
              <a:gd name="adj" fmla="val 12000"/>
            </a:avLst>
          </a:prstGeom>
          <a:solidFill>
            <a:srgbClr val="F9FAFB"/>
          </a:solidFill>
          <a:ln w="9525">
            <a:solidFill>
              <a:srgbClr val="E5E7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1097280" y="3547872"/>
            <a:ext cx="237744" cy="237744"/>
          </a:xfrm>
          <a:prstGeom prst="ellipse">
            <a:avLst/>
          </a:prstGeom>
          <a:solidFill>
            <a:srgbClr val="D977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554480" y="3465576"/>
            <a:ext cx="3017520" cy="868680"/>
          </a:xfrm>
          <a:prstGeom prst="rect">
            <a:avLst/>
          </a:prstGeom>
          <a:noFill/>
        </p:spPr>
        <p:txBody>
          <a:bodyPr wrap="square" lIns="0" rIns="0" tIns="0" bIns="0">
            <a:spAutoFit/>
          </a:bodyPr>
          <a:lstStyle/>
          <a:p>
            <a:r>
              <a:rPr sz="1700" b="1" i="0">
                <a:solidFill>
                  <a:srgbClr val="D97706"/>
                </a:solidFill>
                <a:latin typeface="Arial"/>
              </a:rPr>
              <a:t>AMBER</a:t>
            </a:r>
          </a:p>
          <a:p>
            <a:pPr>
              <a:spcBef>
                <a:spcPts val="200"/>
              </a:spcBef>
            </a:pPr>
            <a:r>
              <a:rPr sz="1150" b="1" i="0">
                <a:solidFill>
                  <a:srgbClr val="6B7280"/>
                </a:solidFill>
                <a:latin typeface="Arial"/>
              </a:rPr>
              <a:t>Approved tools only, with care</a:t>
            </a:r>
          </a:p>
        </p:txBody>
      </p:sp>
      <p:sp>
        <p:nvSpPr>
          <p:cNvPr id="12" name="TextBox 11"/>
          <p:cNvSpPr txBox="1"/>
          <p:nvPr/>
        </p:nvSpPr>
        <p:spPr>
          <a:xfrm>
            <a:off x="4754880" y="3465576"/>
            <a:ext cx="6309360" cy="896112"/>
          </a:xfrm>
          <a:prstGeom prst="rect">
            <a:avLst/>
          </a:prstGeom>
          <a:noFill/>
        </p:spPr>
        <p:txBody>
          <a:bodyPr wrap="square" lIns="0" rIns="0" tIns="0" bIns="0">
            <a:spAutoFit/>
          </a:bodyPr>
          <a:lstStyle/>
          <a:p>
            <a:pPr>
              <a:lnSpc>
                <a:spcPct val="118000"/>
              </a:lnSpc>
            </a:pPr>
            <a:r>
              <a:rPr sz="1250" b="0" i="0">
                <a:solidFill>
                  <a:srgbClr val="4B5563"/>
                </a:solidFill>
                <a:latin typeface="Arial"/>
              </a:rPr>
              <a:t>Internal working documents. De-identified data and summaries. [ADJUST TO YOUR DATA CLASSIFICATION POLICY]</a:t>
            </a:r>
          </a:p>
        </p:txBody>
      </p:sp>
      <p:sp>
        <p:nvSpPr>
          <p:cNvPr id="13" name="Rounded Rectangle 12"/>
          <p:cNvSpPr/>
          <p:nvPr/>
        </p:nvSpPr>
        <p:spPr>
          <a:xfrm>
            <a:off x="822960" y="4636008"/>
            <a:ext cx="10515600" cy="1170432"/>
          </a:xfrm>
          <a:prstGeom prst="roundRect">
            <a:avLst>
              <a:gd name="adj" fmla="val 12000"/>
            </a:avLst>
          </a:prstGeom>
          <a:solidFill>
            <a:srgbClr val="F9FAFB"/>
          </a:solidFill>
          <a:ln w="9525">
            <a:solidFill>
              <a:srgbClr val="E5E7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Oval 13"/>
          <p:cNvSpPr/>
          <p:nvPr/>
        </p:nvSpPr>
        <p:spPr>
          <a:xfrm>
            <a:off x="1097280" y="4882896"/>
            <a:ext cx="237744" cy="237744"/>
          </a:xfrm>
          <a:prstGeom prst="ellipse">
            <a:avLst/>
          </a:prstGeom>
          <a:solidFill>
            <a:srgbClr val="DC262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554480" y="4800600"/>
            <a:ext cx="3017520" cy="868680"/>
          </a:xfrm>
          <a:prstGeom prst="rect">
            <a:avLst/>
          </a:prstGeom>
          <a:noFill/>
        </p:spPr>
        <p:txBody>
          <a:bodyPr wrap="square" lIns="0" rIns="0" tIns="0" bIns="0">
            <a:spAutoFit/>
          </a:bodyPr>
          <a:lstStyle/>
          <a:p>
            <a:r>
              <a:rPr sz="1700" b="1" i="0">
                <a:solidFill>
                  <a:srgbClr val="DC2626"/>
                </a:solidFill>
                <a:latin typeface="Arial"/>
              </a:rPr>
              <a:t>RED</a:t>
            </a:r>
          </a:p>
          <a:p>
            <a:pPr>
              <a:spcBef>
                <a:spcPts val="200"/>
              </a:spcBef>
            </a:pPr>
            <a:r>
              <a:rPr sz="1150" b="1" i="0">
                <a:solidFill>
                  <a:srgbClr val="6B7280"/>
                </a:solidFill>
                <a:latin typeface="Arial"/>
              </a:rPr>
              <a:t>Never in any AI tool</a:t>
            </a:r>
          </a:p>
        </p:txBody>
      </p:sp>
      <p:sp>
        <p:nvSpPr>
          <p:cNvPr id="16" name="TextBox 15"/>
          <p:cNvSpPr txBox="1"/>
          <p:nvPr/>
        </p:nvSpPr>
        <p:spPr>
          <a:xfrm>
            <a:off x="4754880" y="4800600"/>
            <a:ext cx="6309360" cy="896112"/>
          </a:xfrm>
          <a:prstGeom prst="rect">
            <a:avLst/>
          </a:prstGeom>
          <a:noFill/>
        </p:spPr>
        <p:txBody>
          <a:bodyPr wrap="square" lIns="0" rIns="0" tIns="0" bIns="0">
            <a:spAutoFit/>
          </a:bodyPr>
          <a:lstStyle/>
          <a:p>
            <a:pPr>
              <a:lnSpc>
                <a:spcPct val="118000"/>
              </a:lnSpc>
            </a:pPr>
            <a:r>
              <a:rPr sz="1250" b="0" i="0">
                <a:solidFill>
                  <a:srgbClr val="4B5563"/>
                </a:solidFill>
                <a:latin typeface="Arial"/>
              </a:rPr>
              <a:t>Customer or employee personal data. Passwords and credentials. Financial, legal, or health information. Source code and trade secrets. [ADJUST TO POLICY]</a:t>
            </a:r>
          </a:p>
        </p:txBody>
      </p:sp>
      <p:sp>
        <p:nvSpPr>
          <p:cNvPr id="17" name="TextBox 16"/>
          <p:cNvSpPr txBox="1"/>
          <p:nvPr/>
        </p:nvSpPr>
        <p:spPr>
          <a:xfrm>
            <a:off x="822960" y="5989320"/>
            <a:ext cx="10515600" cy="320040"/>
          </a:xfrm>
          <a:prstGeom prst="rect">
            <a:avLst/>
          </a:prstGeom>
          <a:noFill/>
        </p:spPr>
        <p:txBody>
          <a:bodyPr wrap="square" lIns="0" rIns="0" tIns="0" bIns="0">
            <a:spAutoFit/>
          </a:bodyPr>
          <a:lstStyle/>
          <a:p>
            <a:r>
              <a:rPr sz="1250" b="1" i="0">
                <a:solidFill>
                  <a:srgbClr val="111827"/>
                </a:solidFill>
                <a:latin typeface="Arial"/>
              </a:rPr>
              <a:t>Not sure which colour applies? Treat it as red and ask [SECURITY TEAM CONTACT / CHANNEL].</a:t>
            </a:r>
          </a:p>
        </p:txBody>
      </p:sp>
      <p:sp>
        <p:nvSpPr>
          <p:cNvPr id="18" name="TextBox 17"/>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19" name="TextBox 18"/>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3 · THE EVERYDAY RULES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Safe prompting: do</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400"/>
              </a:spcAft>
              <a:buClr>
                <a:srgbClr val="F60385"/>
              </a:buClr>
              <a:buFont typeface="Arial"/>
              <a:buChar char="•"/>
            </a:pPr>
            <a:r>
              <a:rPr sz="1500" b="1" i="0">
                <a:solidFill>
                  <a:srgbClr val="111827"/>
                </a:solidFill>
                <a:latin typeface="Arial"/>
              </a:rPr>
              <a:t>Use approved tools with your work account </a:t>
            </a:r>
            <a:r>
              <a:rPr sz="1500" b="0" i="0">
                <a:solidFill>
                  <a:srgbClr val="4B5563"/>
                </a:solidFill>
                <a:latin typeface="Arial"/>
              </a:rPr>
              <a:t>for work tasks, never personal accounts.</a:t>
            </a:r>
          </a:p>
          <a:p>
            <a:pPr marL="274638" indent="-274638">
              <a:lnSpc>
                <a:spcPct val="115000"/>
              </a:lnSpc>
              <a:spcAft>
                <a:spcPts val="1400"/>
              </a:spcAft>
              <a:buClr>
                <a:srgbClr val="F60385"/>
              </a:buClr>
              <a:buFont typeface="Arial"/>
              <a:buChar char="•"/>
            </a:pPr>
            <a:r>
              <a:rPr sz="1500" b="1" i="0">
                <a:solidFill>
                  <a:srgbClr val="111827"/>
                </a:solidFill>
                <a:latin typeface="Arial"/>
              </a:rPr>
              <a:t>De-identify first: </a:t>
            </a:r>
            <a:r>
              <a:rPr sz="1500" b="0" i="0">
                <a:solidFill>
                  <a:srgbClr val="4B5563"/>
                </a:solidFill>
                <a:latin typeface="Arial"/>
              </a:rPr>
              <a:t>strip names, IDs, and account numbers before you paste.</a:t>
            </a:r>
          </a:p>
          <a:p>
            <a:pPr marL="274638" indent="-274638">
              <a:lnSpc>
                <a:spcPct val="115000"/>
              </a:lnSpc>
              <a:spcAft>
                <a:spcPts val="1400"/>
              </a:spcAft>
              <a:buClr>
                <a:srgbClr val="F60385"/>
              </a:buClr>
              <a:buFont typeface="Arial"/>
              <a:buChar char="•"/>
            </a:pPr>
            <a:r>
              <a:rPr sz="1500" b="1" i="0">
                <a:solidFill>
                  <a:srgbClr val="111827"/>
                </a:solidFill>
                <a:latin typeface="Arial"/>
              </a:rPr>
              <a:t>Use placeholders: </a:t>
            </a:r>
            <a:r>
              <a:rPr sz="1500" b="0" i="0">
                <a:solidFill>
                  <a:srgbClr val="4B5563"/>
                </a:solidFill>
                <a:latin typeface="Arial"/>
              </a:rPr>
              <a:t>[CUSTOMER] or [PROJECT X] work as well as real names.</a:t>
            </a:r>
          </a:p>
          <a:p>
            <a:pPr marL="274638" indent="-274638">
              <a:lnSpc>
                <a:spcPct val="115000"/>
              </a:lnSpc>
              <a:spcAft>
                <a:spcPts val="1400"/>
              </a:spcAft>
              <a:buClr>
                <a:srgbClr val="F60385"/>
              </a:buClr>
              <a:buFont typeface="Arial"/>
              <a:buChar char="•"/>
            </a:pPr>
            <a:r>
              <a:rPr sz="1500" b="1" i="0">
                <a:solidFill>
                  <a:srgbClr val="111827"/>
                </a:solidFill>
                <a:latin typeface="Arial"/>
              </a:rPr>
              <a:t>Review AI output before it leaves your hands: </a:t>
            </a:r>
            <a:r>
              <a:rPr sz="1500" b="0" i="0">
                <a:solidFill>
                  <a:srgbClr val="4B5563"/>
                </a:solidFill>
                <a:latin typeface="Arial"/>
              </a:rPr>
              <a:t>models state wrong things confidently.</a:t>
            </a:r>
          </a:p>
          <a:p>
            <a:pPr marL="274638" indent="-274638">
              <a:lnSpc>
                <a:spcPct val="115000"/>
              </a:lnSpc>
              <a:spcAft>
                <a:spcPts val="1400"/>
              </a:spcAft>
              <a:buClr>
                <a:srgbClr val="F60385"/>
              </a:buClr>
              <a:buFont typeface="Arial"/>
              <a:buChar char="•"/>
            </a:pPr>
            <a:r>
              <a:rPr sz="1500" b="1" i="0">
                <a:solidFill>
                  <a:srgbClr val="111827"/>
                </a:solidFill>
                <a:latin typeface="Arial"/>
              </a:rPr>
              <a:t>When unsure, ask first: </a:t>
            </a:r>
            <a:r>
              <a:rPr sz="1500" b="0" i="0">
                <a:solidFill>
                  <a:srgbClr val="4B5563"/>
                </a:solidFill>
                <a:latin typeface="Arial"/>
              </a:rPr>
              <a:t>[SECURITY TEAM CONTACT / CHANNEL] is there for exactly this.</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3 · THE EVERYDAY RULES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Safe prompting: don't</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400"/>
              </a:spcAft>
              <a:buClr>
                <a:srgbClr val="DC2626"/>
              </a:buClr>
              <a:buFont typeface="Arial"/>
              <a:buChar char="•"/>
            </a:pPr>
            <a:r>
              <a:rPr sz="1500" b="1" i="0">
                <a:solidFill>
                  <a:srgbClr val="111827"/>
                </a:solidFill>
                <a:latin typeface="Arial"/>
              </a:rPr>
              <a:t>Do not paste whole documents </a:t>
            </a:r>
            <a:r>
              <a:rPr sz="1500" b="0" i="0">
                <a:solidFill>
                  <a:srgbClr val="4B5563"/>
                </a:solidFill>
                <a:latin typeface="Arial"/>
              </a:rPr>
              <a:t>when a description of the problem will do.</a:t>
            </a:r>
          </a:p>
          <a:p>
            <a:pPr marL="274638" indent="-274638">
              <a:lnSpc>
                <a:spcPct val="115000"/>
              </a:lnSpc>
              <a:spcAft>
                <a:spcPts val="1400"/>
              </a:spcAft>
              <a:buClr>
                <a:srgbClr val="DC2626"/>
              </a:buClr>
              <a:buFont typeface="Arial"/>
              <a:buChar char="•"/>
            </a:pPr>
            <a:r>
              <a:rPr sz="1500" b="1" i="0">
                <a:solidFill>
                  <a:srgbClr val="111827"/>
                </a:solidFill>
                <a:latin typeface="Arial"/>
              </a:rPr>
              <a:t>Do not enter credentials, API keys, </a:t>
            </a:r>
            <a:r>
              <a:rPr sz="1500" b="0" i="0">
                <a:solidFill>
                  <a:srgbClr val="4B5563"/>
                </a:solidFill>
                <a:latin typeface="Arial"/>
              </a:rPr>
              <a:t>or anyone's personal data.</a:t>
            </a:r>
          </a:p>
          <a:p>
            <a:pPr marL="274638" indent="-274638">
              <a:lnSpc>
                <a:spcPct val="115000"/>
              </a:lnSpc>
              <a:spcAft>
                <a:spcPts val="1400"/>
              </a:spcAft>
              <a:buClr>
                <a:srgbClr val="DC2626"/>
              </a:buClr>
              <a:buFont typeface="Arial"/>
              <a:buChar char="•"/>
            </a:pPr>
            <a:r>
              <a:rPr sz="1500" b="1" i="0">
                <a:solidFill>
                  <a:srgbClr val="111827"/>
                </a:solidFill>
                <a:latin typeface="Arial"/>
              </a:rPr>
              <a:t>Do not connect AI tools to email, calendars, or files </a:t>
            </a:r>
            <a:r>
              <a:rPr sz="1500" b="0" i="0">
                <a:solidFill>
                  <a:srgbClr val="4B5563"/>
                </a:solidFill>
                <a:latin typeface="Arial"/>
              </a:rPr>
              <a:t>without approval.</a:t>
            </a:r>
          </a:p>
          <a:p>
            <a:pPr marL="274638" indent="-274638">
              <a:lnSpc>
                <a:spcPct val="115000"/>
              </a:lnSpc>
              <a:spcAft>
                <a:spcPts val="1400"/>
              </a:spcAft>
              <a:buClr>
                <a:srgbClr val="DC2626"/>
              </a:buClr>
              <a:buFont typeface="Arial"/>
              <a:buChar char="•"/>
            </a:pPr>
            <a:r>
              <a:rPr sz="1500" b="1" i="0">
                <a:solidFill>
                  <a:srgbClr val="111827"/>
                </a:solidFill>
                <a:latin typeface="Arial"/>
              </a:rPr>
              <a:t>Do not act on AI output </a:t>
            </a:r>
            <a:r>
              <a:rPr sz="1500" b="0" i="0">
                <a:solidFill>
                  <a:srgbClr val="4B5563"/>
                </a:solidFill>
                <a:latin typeface="Arial"/>
              </a:rPr>
              <a:t>for legal, HR, financial, or medical matters without human review.</a:t>
            </a:r>
          </a:p>
          <a:p>
            <a:pPr marL="274638" indent="-274638">
              <a:lnSpc>
                <a:spcPct val="115000"/>
              </a:lnSpc>
              <a:spcAft>
                <a:spcPts val="1400"/>
              </a:spcAft>
              <a:buClr>
                <a:srgbClr val="DC2626"/>
              </a:buClr>
              <a:buFont typeface="Arial"/>
              <a:buChar char="•"/>
            </a:pPr>
            <a:r>
              <a:rPr sz="1500" b="1" i="0">
                <a:solidFill>
                  <a:srgbClr val="111827"/>
                </a:solidFill>
                <a:latin typeface="Arial"/>
              </a:rPr>
              <a:t>Do not assume 'temporary' or 'incognito' chats </a:t>
            </a:r>
            <a:r>
              <a:rPr sz="1500" b="0" i="0">
                <a:solidFill>
                  <a:srgbClr val="4B5563"/>
                </a:solidFill>
                <a:latin typeface="Arial"/>
              </a:rPr>
              <a:t>mean nothing is kept.</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3 · THE EVERYDAY RULES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Approved AI tools at [COMPANY NAME]</a:t>
            </a:r>
          </a:p>
        </p:txBody>
      </p:sp>
      <p:graphicFrame>
        <p:nvGraphicFramePr>
          <p:cNvPr id="5" name="Table 4"/>
          <p:cNvGraphicFramePr>
            <a:graphicFrameLocks noGrp="1"/>
          </p:cNvGraphicFramePr>
          <p:nvPr/>
        </p:nvGraphicFramePr>
        <p:xfrm>
          <a:off x="822960" y="2011680"/>
          <a:ext cx="10515600" cy="2377440"/>
        </p:xfrm>
        <a:graphic>
          <a:graphicData uri="http://schemas.openxmlformats.org/drawingml/2006/table">
            <a:tbl>
              <a:tblPr firstRow="1" bandRow="1">
                <a:tableStyleId>{5C22544A-7EE6-4342-B048-85BDC9FD1C3A}</a:tableStyleId>
              </a:tblPr>
              <a:tblGrid>
                <a:gridCol w="3108960"/>
                <a:gridCol w="3291840"/>
                <a:gridCol w="4114800"/>
              </a:tblGrid>
              <a:tr h="594360">
                <a:tc>
                  <a:txBody>
                    <a:bodyPr/>
                    <a:lstStyle/>
                    <a:p>
                      <a:r>
                        <a:rPr sz="1300" b="1" i="0">
                          <a:solidFill>
                            <a:srgbClr val="FFFFFF"/>
                          </a:solidFill>
                          <a:latin typeface="Arial"/>
                        </a:rPr>
                        <a:t>Tool</a:t>
                      </a:r>
                    </a:p>
                  </a:txBody>
                  <a:tcPr marL="137160" marT="54864">
                    <a:solidFill>
                      <a:srgbClr val="111827"/>
                    </a:solidFill>
                  </a:tcPr>
                </a:tc>
                <a:tc>
                  <a:txBody>
                    <a:bodyPr/>
                    <a:lstStyle/>
                    <a:p>
                      <a:r>
                        <a:rPr sz="1300" b="1" i="0">
                          <a:solidFill>
                            <a:srgbClr val="FFFFFF"/>
                          </a:solidFill>
                          <a:latin typeface="Arial"/>
                        </a:rPr>
                        <a:t>Account type</a:t>
                      </a:r>
                    </a:p>
                  </a:txBody>
                  <a:tcPr marL="137160" marT="54864">
                    <a:solidFill>
                      <a:srgbClr val="111827"/>
                    </a:solidFill>
                  </a:tcPr>
                </a:tc>
                <a:tc>
                  <a:txBody>
                    <a:bodyPr/>
                    <a:lstStyle/>
                    <a:p>
                      <a:r>
                        <a:rPr sz="1300" b="1" i="0">
                          <a:solidFill>
                            <a:srgbClr val="FFFFFF"/>
                          </a:solidFill>
                          <a:latin typeface="Arial"/>
                        </a:rPr>
                        <a:t>Approved for</a:t>
                      </a:r>
                    </a:p>
                  </a:txBody>
                  <a:tcPr marL="137160" marT="54864">
                    <a:solidFill>
                      <a:srgbClr val="111827"/>
                    </a:solidFill>
                  </a:tcPr>
                </a:tc>
              </a:tr>
              <a:tr h="594360">
                <a:tc>
                  <a:txBody>
                    <a:bodyPr/>
                    <a:lstStyle/>
                    <a:p>
                      <a:r>
                        <a:rPr sz="1300" b="0" i="0">
                          <a:solidFill>
                            <a:srgbClr val="4B5563"/>
                          </a:solidFill>
                          <a:latin typeface="Arial"/>
                        </a:rPr>
                        <a:t>[TOOL NAME 1]</a:t>
                      </a:r>
                    </a:p>
                  </a:txBody>
                  <a:tcPr marL="137160" marT="54864">
                    <a:solidFill>
                      <a:srgbClr val="FFFFFF"/>
                    </a:solidFill>
                  </a:tcPr>
                </a:tc>
                <a:tc>
                  <a:txBody>
                    <a:bodyPr/>
                    <a:lstStyle/>
                    <a:p>
                      <a:r>
                        <a:rPr sz="1300" b="0" i="0">
                          <a:solidFill>
                            <a:srgbClr val="4B5563"/>
                          </a:solidFill>
                          <a:latin typeface="Arial"/>
                        </a:rPr>
                        <a:t>[ENTERPRISE / TEAM PLAN]</a:t>
                      </a:r>
                    </a:p>
                  </a:txBody>
                  <a:tcPr marL="137160" marT="54864">
                    <a:solidFill>
                      <a:srgbClr val="FFFFFF"/>
                    </a:solidFill>
                  </a:tcPr>
                </a:tc>
                <a:tc>
                  <a:txBody>
                    <a:bodyPr/>
                    <a:lstStyle/>
                    <a:p>
                      <a:r>
                        <a:rPr sz="1300" b="0" i="0">
                          <a:solidFill>
                            <a:srgbClr val="4B5563"/>
                          </a:solidFill>
                          <a:latin typeface="Arial"/>
                        </a:rPr>
                        <a:t>[APPROVED USES]</a:t>
                      </a:r>
                    </a:p>
                  </a:txBody>
                  <a:tcPr marL="137160" marT="54864">
                    <a:solidFill>
                      <a:srgbClr val="FFFFFF"/>
                    </a:solidFill>
                  </a:tcPr>
                </a:tc>
              </a:tr>
              <a:tr h="594360">
                <a:tc>
                  <a:txBody>
                    <a:bodyPr/>
                    <a:lstStyle/>
                    <a:p>
                      <a:r>
                        <a:rPr sz="1300" b="0" i="0">
                          <a:solidFill>
                            <a:srgbClr val="4B5563"/>
                          </a:solidFill>
                          <a:latin typeface="Arial"/>
                        </a:rPr>
                        <a:t>[TOOL NAME 2]</a:t>
                      </a:r>
                    </a:p>
                  </a:txBody>
                  <a:tcPr marL="137160" marT="54864">
                    <a:solidFill>
                      <a:srgbClr val="F9FAFB"/>
                    </a:solidFill>
                  </a:tcPr>
                </a:tc>
                <a:tc>
                  <a:txBody>
                    <a:bodyPr/>
                    <a:lstStyle/>
                    <a:p>
                      <a:r>
                        <a:rPr sz="1300" b="0" i="0">
                          <a:solidFill>
                            <a:srgbClr val="4B5563"/>
                          </a:solidFill>
                          <a:latin typeface="Arial"/>
                        </a:rPr>
                        <a:t>[ENTERPRISE / TEAM PLAN]</a:t>
                      </a:r>
                    </a:p>
                  </a:txBody>
                  <a:tcPr marL="137160" marT="54864">
                    <a:solidFill>
                      <a:srgbClr val="F9FAFB"/>
                    </a:solidFill>
                  </a:tcPr>
                </a:tc>
                <a:tc>
                  <a:txBody>
                    <a:bodyPr/>
                    <a:lstStyle/>
                    <a:p>
                      <a:r>
                        <a:rPr sz="1300" b="0" i="0">
                          <a:solidFill>
                            <a:srgbClr val="4B5563"/>
                          </a:solidFill>
                          <a:latin typeface="Arial"/>
                        </a:rPr>
                        <a:t>[APPROVED USES]</a:t>
                      </a:r>
                    </a:p>
                  </a:txBody>
                  <a:tcPr marL="137160" marT="54864">
                    <a:solidFill>
                      <a:srgbClr val="F9FAFB"/>
                    </a:solidFill>
                  </a:tcPr>
                </a:tc>
              </a:tr>
              <a:tr h="594360">
                <a:tc>
                  <a:txBody>
                    <a:bodyPr/>
                    <a:lstStyle/>
                    <a:p>
                      <a:r>
                        <a:rPr sz="1300" b="0" i="0">
                          <a:solidFill>
                            <a:srgbClr val="4B5563"/>
                          </a:solidFill>
                          <a:latin typeface="Arial"/>
                        </a:rPr>
                        <a:t>[TOOL NAME 3]</a:t>
                      </a:r>
                    </a:p>
                  </a:txBody>
                  <a:tcPr marL="137160" marT="54864">
                    <a:solidFill>
                      <a:srgbClr val="FFFFFF"/>
                    </a:solidFill>
                  </a:tcPr>
                </a:tc>
                <a:tc>
                  <a:txBody>
                    <a:bodyPr/>
                    <a:lstStyle/>
                    <a:p>
                      <a:r>
                        <a:rPr sz="1300" b="0" i="0">
                          <a:solidFill>
                            <a:srgbClr val="4B5563"/>
                          </a:solidFill>
                          <a:latin typeface="Arial"/>
                        </a:rPr>
                        <a:t>[ENTERPRISE / TEAM PLAN]</a:t>
                      </a:r>
                    </a:p>
                  </a:txBody>
                  <a:tcPr marL="137160" marT="54864">
                    <a:solidFill>
                      <a:srgbClr val="FFFFFF"/>
                    </a:solidFill>
                  </a:tcPr>
                </a:tc>
                <a:tc>
                  <a:txBody>
                    <a:bodyPr/>
                    <a:lstStyle/>
                    <a:p>
                      <a:r>
                        <a:rPr sz="1300" b="0" i="0">
                          <a:solidFill>
                            <a:srgbClr val="4B5563"/>
                          </a:solidFill>
                          <a:latin typeface="Arial"/>
                        </a:rPr>
                        <a:t>[APPROVED USES]</a:t>
                      </a:r>
                    </a:p>
                  </a:txBody>
                  <a:tcPr marL="137160" marT="54864">
                    <a:solidFill>
                      <a:srgbClr val="FFFFFF"/>
                    </a:solidFill>
                  </a:tcPr>
                </a:tc>
              </a:tr>
            </a:tbl>
          </a:graphicData>
        </a:graphic>
      </p:graphicFrame>
      <p:sp>
        <p:nvSpPr>
          <p:cNvPr id="6" name="TextBox 5"/>
          <p:cNvSpPr txBox="1"/>
          <p:nvPr/>
        </p:nvSpPr>
        <p:spPr>
          <a:xfrm>
            <a:off x="822960" y="4892040"/>
            <a:ext cx="10515600" cy="1097280"/>
          </a:xfrm>
          <a:prstGeom prst="rect">
            <a:avLst/>
          </a:prstGeom>
          <a:noFill/>
        </p:spPr>
        <p:txBody>
          <a:bodyPr wrap="square" lIns="0" rIns="0" tIns="0" bIns="0">
            <a:spAutoFit/>
          </a:bodyPr>
          <a:lstStyle/>
          <a:p>
            <a:pPr>
              <a:lnSpc>
                <a:spcPct val="120000"/>
              </a:lnSpc>
            </a:pPr>
            <a:r>
              <a:rPr sz="1400" b="1" i="0">
                <a:solidFill>
                  <a:srgbClr val="111827"/>
                </a:solidFill>
                <a:latin typeface="Arial"/>
              </a:rPr>
              <a:t>Need something not listed? </a:t>
            </a:r>
            <a:r>
              <a:rPr sz="1400" b="0" i="0">
                <a:solidFill>
                  <a:srgbClr val="4B5563"/>
                </a:solidFill>
                <a:latin typeface="Arial"/>
              </a:rPr>
              <a:t>Request it via [REQUEST FORM / CHANNEL]. Typical decision within [N] business days. Requests are welcome: approving safe tools is the point of the process.</a:t>
            </a:r>
          </a:p>
        </p:txBody>
      </p:sp>
      <p:sp>
        <p:nvSpPr>
          <p:cNvPr id="7" name="TextBox 6"/>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8" name="TextBox 7"/>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228600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487168"/>
            <a:ext cx="10515600" cy="320040"/>
          </a:xfrm>
          <a:prstGeom prst="rect">
            <a:avLst/>
          </a:prstGeom>
          <a:noFill/>
        </p:spPr>
        <p:txBody>
          <a:bodyPr wrap="square" lIns="0" rIns="0" tIns="0" bIns="0">
            <a:spAutoFit/>
          </a:bodyPr>
          <a:lstStyle/>
          <a:p>
            <a:r>
              <a:rPr sz="1300" b="1" i="0" spc="220">
                <a:solidFill>
                  <a:srgbClr val="F60385"/>
                </a:solidFill>
                <a:latin typeface="Arial"/>
              </a:rPr>
              <a:t>PART 4</a:t>
            </a:r>
          </a:p>
        </p:txBody>
      </p:sp>
      <p:sp>
        <p:nvSpPr>
          <p:cNvPr id="4" name="TextBox 3"/>
          <p:cNvSpPr txBox="1"/>
          <p:nvPr/>
        </p:nvSpPr>
        <p:spPr>
          <a:xfrm>
            <a:off x="822960" y="2852928"/>
            <a:ext cx="10515600" cy="914400"/>
          </a:xfrm>
          <a:prstGeom prst="rect">
            <a:avLst/>
          </a:prstGeom>
          <a:noFill/>
        </p:spPr>
        <p:txBody>
          <a:bodyPr wrap="square" lIns="0" rIns="0" tIns="0" bIns="0">
            <a:spAutoFit/>
          </a:bodyPr>
          <a:lstStyle/>
          <a:p>
            <a:r>
              <a:rPr sz="3600" b="1" i="0">
                <a:solidFill>
                  <a:srgbClr val="FFFFFF"/>
                </a:solidFill>
                <a:latin typeface="Arial"/>
              </a:rPr>
              <a:t>New threats to watch</a:t>
            </a:r>
          </a:p>
        </p:txBody>
      </p:sp>
      <p:sp>
        <p:nvSpPr>
          <p:cNvPr id="5" name="TextBox 4"/>
          <p:cNvSpPr txBox="1"/>
          <p:nvPr/>
        </p:nvSpPr>
        <p:spPr>
          <a:xfrm>
            <a:off x="822960" y="3749039"/>
            <a:ext cx="9601200" cy="640080"/>
          </a:xfrm>
          <a:prstGeom prst="rect">
            <a:avLst/>
          </a:prstGeom>
          <a:noFill/>
        </p:spPr>
        <p:txBody>
          <a:bodyPr wrap="square" lIns="0" rIns="0" tIns="0" bIns="0">
            <a:spAutoFit/>
          </a:bodyPr>
          <a:lstStyle/>
          <a:p>
            <a:r>
              <a:rPr sz="1600" b="0" i="1">
                <a:solidFill>
                  <a:srgbClr val="D1D5DB"/>
                </a:solidFill>
                <a:latin typeface="Arial"/>
              </a:rPr>
              <a:t>The same AI that helps you write emails helps attackers write better ones.</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6B7280"/>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6B7280"/>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4 · NEW THREATS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AI-generated phishing</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600"/>
              </a:spcAft>
              <a:buClr>
                <a:srgbClr val="F60385"/>
              </a:buClr>
              <a:buFont typeface="Arial"/>
              <a:buChar char="•"/>
            </a:pPr>
            <a:r>
              <a:rPr sz="1500" b="1" i="0">
                <a:solidFill>
                  <a:srgbClr val="111827"/>
                </a:solidFill>
                <a:latin typeface="Arial"/>
              </a:rPr>
              <a:t>Fluent, personalised phishing at scale: </a:t>
            </a:r>
            <a:r>
              <a:rPr sz="1500" b="0" i="0">
                <a:solidFill>
                  <a:srgbClr val="4B5563"/>
                </a:solidFill>
                <a:latin typeface="Arial"/>
              </a:rPr>
              <a:t>bad spelling is no longer a warning sign.</a:t>
            </a:r>
          </a:p>
          <a:p>
            <a:pPr marL="274638" indent="-274638">
              <a:lnSpc>
                <a:spcPct val="115000"/>
              </a:lnSpc>
              <a:spcAft>
                <a:spcPts val="1600"/>
              </a:spcAft>
              <a:buClr>
                <a:srgbClr val="F60385"/>
              </a:buClr>
              <a:buFont typeface="Arial"/>
              <a:buChar char="•"/>
            </a:pPr>
            <a:r>
              <a:rPr sz="1500" b="1" i="0">
                <a:solidFill>
                  <a:srgbClr val="111827"/>
                </a:solidFill>
                <a:latin typeface="Arial"/>
              </a:rPr>
              <a:t>Attackers mine LinkedIn, company pages, and breach data </a:t>
            </a:r>
            <a:r>
              <a:rPr sz="1500" b="0" i="0">
                <a:solidFill>
                  <a:srgbClr val="4B5563"/>
                </a:solidFill>
                <a:latin typeface="Arial"/>
              </a:rPr>
              <a:t>to sound exactly like a colleague or supplier.</a:t>
            </a:r>
          </a:p>
          <a:p>
            <a:pPr marL="274638" indent="-274638">
              <a:lnSpc>
                <a:spcPct val="115000"/>
              </a:lnSpc>
              <a:spcAft>
                <a:spcPts val="1600"/>
              </a:spcAft>
              <a:buClr>
                <a:srgbClr val="F60385"/>
              </a:buClr>
              <a:buFont typeface="Arial"/>
              <a:buChar char="•"/>
            </a:pPr>
            <a:r>
              <a:rPr sz="1500" b="1" i="0">
                <a:solidFill>
                  <a:srgbClr val="111827"/>
                </a:solidFill>
                <a:latin typeface="Arial"/>
              </a:rPr>
              <a:t>Judge by context, not polish: </a:t>
            </a:r>
            <a:r>
              <a:rPr sz="1500" b="0" i="0">
                <a:solidFill>
                  <a:srgbClr val="4B5563"/>
                </a:solidFill>
                <a:latin typeface="Arial"/>
              </a:rPr>
              <a:t>unexpected urgency, changed payment details, secrecy, unusual channels.</a:t>
            </a:r>
          </a:p>
          <a:p>
            <a:pPr marL="274638" indent="-274638">
              <a:lnSpc>
                <a:spcPct val="115000"/>
              </a:lnSpc>
              <a:spcAft>
                <a:spcPts val="1600"/>
              </a:spcAft>
              <a:buClr>
                <a:srgbClr val="F60385"/>
              </a:buClr>
              <a:buFont typeface="Arial"/>
              <a:buChar char="•"/>
            </a:pPr>
            <a:r>
              <a:rPr sz="1500" b="1" i="0">
                <a:solidFill>
                  <a:srgbClr val="111827"/>
                </a:solidFill>
                <a:latin typeface="Arial"/>
              </a:rPr>
              <a:t>Verify requests for money or credentials </a:t>
            </a:r>
            <a:r>
              <a:rPr sz="1500" b="0" i="0">
                <a:solidFill>
                  <a:srgbClr val="4B5563"/>
                </a:solidFill>
                <a:latin typeface="Arial"/>
              </a:rPr>
              <a:t>through a second channel you initiate.</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4 · NEW THREATS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Deepfakes and voice cloning</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600"/>
              </a:spcAft>
              <a:buClr>
                <a:srgbClr val="F60385"/>
              </a:buClr>
              <a:buFont typeface="Arial"/>
              <a:buChar char="•"/>
            </a:pPr>
            <a:r>
              <a:rPr sz="1500" b="1" i="0">
                <a:solidFill>
                  <a:srgbClr val="111827"/>
                </a:solidFill>
                <a:latin typeface="Arial"/>
              </a:rPr>
              <a:t>A few seconds of recorded speech </a:t>
            </a:r>
            <a:r>
              <a:rPr sz="1500" b="0" i="0">
                <a:solidFill>
                  <a:srgbClr val="4B5563"/>
                </a:solidFill>
                <a:latin typeface="Arial"/>
              </a:rPr>
              <a:t>is enough to clone a voice.</a:t>
            </a:r>
          </a:p>
          <a:p>
            <a:pPr marL="274638" indent="-274638">
              <a:lnSpc>
                <a:spcPct val="115000"/>
              </a:lnSpc>
              <a:spcAft>
                <a:spcPts val="1600"/>
              </a:spcAft>
              <a:buClr>
                <a:srgbClr val="F60385"/>
              </a:buClr>
              <a:buFont typeface="Arial"/>
              <a:buChar char="•"/>
            </a:pPr>
            <a:r>
              <a:rPr sz="1500" b="1" i="0">
                <a:solidFill>
                  <a:srgbClr val="111827"/>
                </a:solidFill>
                <a:latin typeface="Arial"/>
              </a:rPr>
              <a:t>Live video can be faked: </a:t>
            </a:r>
            <a:r>
              <a:rPr sz="1500" b="0" i="0">
                <a:solidFill>
                  <a:srgbClr val="4B5563"/>
                </a:solidFill>
                <a:latin typeface="Arial"/>
              </a:rPr>
              <a:t>employees have been talked into large transfers on calls with fake 'executives'.</a:t>
            </a:r>
          </a:p>
          <a:p>
            <a:pPr marL="274638" indent="-274638">
              <a:lnSpc>
                <a:spcPct val="115000"/>
              </a:lnSpc>
              <a:spcAft>
                <a:spcPts val="1600"/>
              </a:spcAft>
              <a:buClr>
                <a:srgbClr val="F60385"/>
              </a:buClr>
              <a:buFont typeface="Arial"/>
              <a:buChar char="•"/>
            </a:pPr>
            <a:r>
              <a:rPr sz="1500" b="1" i="0">
                <a:solidFill>
                  <a:srgbClr val="111827"/>
                </a:solidFill>
                <a:latin typeface="Arial"/>
              </a:rPr>
              <a:t>Agree verification procedures in advance </a:t>
            </a:r>
            <a:r>
              <a:rPr sz="1500" b="0" i="0">
                <a:solidFill>
                  <a:srgbClr val="4B5563"/>
                </a:solidFill>
                <a:latin typeface="Arial"/>
              </a:rPr>
              <a:t>for payments and sensitive requests: callbacks, second approvers.</a:t>
            </a:r>
          </a:p>
          <a:p>
            <a:pPr marL="274638" indent="-274638">
              <a:lnSpc>
                <a:spcPct val="115000"/>
              </a:lnSpc>
              <a:spcAft>
                <a:spcPts val="1600"/>
              </a:spcAft>
              <a:buClr>
                <a:srgbClr val="F60385"/>
              </a:buClr>
              <a:buFont typeface="Arial"/>
              <a:buChar char="•"/>
            </a:pPr>
            <a:r>
              <a:rPr sz="1500" b="1" i="0">
                <a:solidFill>
                  <a:srgbClr val="111827"/>
                </a:solidFill>
                <a:latin typeface="Arial"/>
              </a:rPr>
              <a:t>If a call feels off: </a:t>
            </a:r>
            <a:r>
              <a:rPr sz="1500" b="0" i="0">
                <a:solidFill>
                  <a:srgbClr val="4B5563"/>
                </a:solidFill>
                <a:latin typeface="Arial"/>
              </a:rPr>
              <a:t>hang up and call back on a number you already have.</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17</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4 · NEW THREATS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Meeting bots and browser extensions</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600"/>
              </a:spcAft>
              <a:buClr>
                <a:srgbClr val="F60385"/>
              </a:buClr>
              <a:buFont typeface="Arial"/>
              <a:buChar char="•"/>
            </a:pPr>
            <a:r>
              <a:rPr sz="1500" b="1" i="0">
                <a:solidFill>
                  <a:srgbClr val="111827"/>
                </a:solidFill>
                <a:latin typeface="Arial"/>
              </a:rPr>
              <a:t>AI notetakers are participants: </a:t>
            </a:r>
            <a:r>
              <a:rPr sz="1500" b="0" i="0">
                <a:solidFill>
                  <a:srgbClr val="4B5563"/>
                </a:solidFill>
                <a:latin typeface="Arial"/>
              </a:rPr>
              <a:t>they record, transcribe, and store your meeting on their servers.</a:t>
            </a:r>
          </a:p>
          <a:p>
            <a:pPr marL="274638" indent="-274638">
              <a:lnSpc>
                <a:spcPct val="115000"/>
              </a:lnSpc>
              <a:spcAft>
                <a:spcPts val="1600"/>
              </a:spcAft>
              <a:buClr>
                <a:srgbClr val="F60385"/>
              </a:buClr>
              <a:buFont typeface="Arial"/>
              <a:buChar char="•"/>
            </a:pPr>
            <a:r>
              <a:rPr sz="1500" b="1" i="0">
                <a:solidFill>
                  <a:srgbClr val="111827"/>
                </a:solidFill>
                <a:latin typeface="Arial"/>
              </a:rPr>
              <a:t>Before recording: </a:t>
            </a:r>
            <a:r>
              <a:rPr sz="1500" b="0" i="0">
                <a:solidFill>
                  <a:srgbClr val="4B5563"/>
                </a:solidFill>
                <a:latin typeface="Arial"/>
              </a:rPr>
              <a:t>get consent, check where the transcript goes, and remove bots nobody invited.</a:t>
            </a:r>
          </a:p>
          <a:p>
            <a:pPr marL="274638" indent="-274638">
              <a:lnSpc>
                <a:spcPct val="115000"/>
              </a:lnSpc>
              <a:spcAft>
                <a:spcPts val="1600"/>
              </a:spcAft>
              <a:buClr>
                <a:srgbClr val="F60385"/>
              </a:buClr>
              <a:buFont typeface="Arial"/>
              <a:buChar char="•"/>
            </a:pPr>
            <a:r>
              <a:rPr sz="1500" b="1" i="0">
                <a:solidFill>
                  <a:srgbClr val="111827"/>
                </a:solidFill>
                <a:latin typeface="Arial"/>
              </a:rPr>
              <a:t>AI browser extensions can read every page you open, </a:t>
            </a:r>
            <a:r>
              <a:rPr sz="1500" b="0" i="0">
                <a:solidFill>
                  <a:srgbClr val="4B5563"/>
                </a:solidFill>
                <a:latin typeface="Arial"/>
              </a:rPr>
              <a:t>including webmail and internal systems.</a:t>
            </a:r>
          </a:p>
          <a:p>
            <a:pPr marL="274638" indent="-274638">
              <a:lnSpc>
                <a:spcPct val="115000"/>
              </a:lnSpc>
              <a:spcAft>
                <a:spcPts val="1600"/>
              </a:spcAft>
              <a:buClr>
                <a:srgbClr val="F60385"/>
              </a:buClr>
              <a:buFont typeface="Arial"/>
              <a:buChar char="•"/>
            </a:pPr>
            <a:r>
              <a:rPr sz="1500" b="1" i="0">
                <a:solidFill>
                  <a:srgbClr val="111827"/>
                </a:solidFill>
                <a:latin typeface="Arial"/>
              </a:rPr>
              <a:t>Install extensions only from </a:t>
            </a:r>
            <a:r>
              <a:rPr sz="1500" b="0" i="0">
                <a:solidFill>
                  <a:srgbClr val="4B5563"/>
                </a:solidFill>
                <a:latin typeface="Arial"/>
              </a:rPr>
              <a:t>[APPROVED EXTENSION LIST / SOFTWARE POLICY].</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18</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4 · NEW THREATS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AI agents and automation</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600"/>
              </a:spcAft>
              <a:buClr>
                <a:srgbClr val="F60385"/>
              </a:buClr>
              <a:buFont typeface="Arial"/>
              <a:buChar char="•"/>
            </a:pPr>
            <a:r>
              <a:rPr sz="1500" b="1" i="0">
                <a:solidFill>
                  <a:srgbClr val="111827"/>
                </a:solidFill>
                <a:latin typeface="Arial"/>
              </a:rPr>
              <a:t>Agents do not just answer, they act: </a:t>
            </a:r>
            <a:r>
              <a:rPr sz="1500" b="0" i="0">
                <a:solidFill>
                  <a:srgbClr val="4B5563"/>
                </a:solidFill>
                <a:latin typeface="Arial"/>
              </a:rPr>
              <a:t>sending email, editing files, calling systems, browsing.</a:t>
            </a:r>
          </a:p>
          <a:p>
            <a:pPr marL="274638" indent="-274638">
              <a:lnSpc>
                <a:spcPct val="115000"/>
              </a:lnSpc>
              <a:spcAft>
                <a:spcPts val="1600"/>
              </a:spcAft>
              <a:buClr>
                <a:srgbClr val="F60385"/>
              </a:buClr>
              <a:buFont typeface="Arial"/>
              <a:buChar char="•"/>
            </a:pPr>
            <a:r>
              <a:rPr sz="1500" b="1" i="0">
                <a:solidFill>
                  <a:srgbClr val="111827"/>
                </a:solidFill>
                <a:latin typeface="Arial"/>
              </a:rPr>
              <a:t>An agent with your access </a:t>
            </a:r>
            <a:r>
              <a:rPr sz="1500" b="0" i="0">
                <a:solidFill>
                  <a:srgbClr val="4B5563"/>
                </a:solidFill>
                <a:latin typeface="Arial"/>
              </a:rPr>
              <a:t>can make mistakes at machine speed, in your name.</a:t>
            </a:r>
          </a:p>
          <a:p>
            <a:pPr marL="274638" indent="-274638">
              <a:lnSpc>
                <a:spcPct val="115000"/>
              </a:lnSpc>
              <a:spcAft>
                <a:spcPts val="1600"/>
              </a:spcAft>
              <a:buClr>
                <a:srgbClr val="F60385"/>
              </a:buClr>
              <a:buFont typeface="Arial"/>
              <a:buChar char="•"/>
            </a:pPr>
            <a:r>
              <a:rPr sz="1500" b="1" i="0">
                <a:solidFill>
                  <a:srgbClr val="111827"/>
                </a:solidFill>
                <a:latin typeface="Arial"/>
              </a:rPr>
              <a:t>Agents can be manipulated by content they read: </a:t>
            </a:r>
            <a:r>
              <a:rPr sz="1500" b="0" i="0">
                <a:solidFill>
                  <a:srgbClr val="4B5563"/>
                </a:solidFill>
                <a:latin typeface="Arial"/>
              </a:rPr>
              <a:t>a poisoned email or web page can redirect them (prompt injection).</a:t>
            </a:r>
          </a:p>
          <a:p>
            <a:pPr marL="274638" indent="-274638">
              <a:lnSpc>
                <a:spcPct val="115000"/>
              </a:lnSpc>
              <a:spcAft>
                <a:spcPts val="1600"/>
              </a:spcAft>
              <a:buClr>
                <a:srgbClr val="F60385"/>
              </a:buClr>
              <a:buFont typeface="Arial"/>
              <a:buChar char="•"/>
            </a:pPr>
            <a:r>
              <a:rPr sz="1500" b="1" i="0">
                <a:solidFill>
                  <a:srgbClr val="111827"/>
                </a:solidFill>
                <a:latin typeface="Arial"/>
              </a:rPr>
              <a:t>Stay in control: </a:t>
            </a:r>
            <a:r>
              <a:rPr sz="1500" b="0" i="0">
                <a:solidFill>
                  <a:srgbClr val="4B5563"/>
                </a:solidFill>
                <a:latin typeface="Arial"/>
              </a:rPr>
              <a:t>approved agents only, minimum access needed, and review what they did.</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FOR THE FACILITATOR: DELETE BEFORE PRESENTING</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How to run this training</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200"/>
              </a:spcAft>
              <a:buClr>
                <a:srgbClr val="F60385"/>
              </a:buClr>
              <a:buFont typeface="Arial"/>
              <a:buChar char="•"/>
            </a:pPr>
            <a:r>
              <a:rPr sz="1500" b="1" i="0">
                <a:solidFill>
                  <a:srgbClr val="111827"/>
                </a:solidFill>
                <a:latin typeface="Arial"/>
              </a:rPr>
              <a:t>Session length: </a:t>
            </a:r>
            <a:r>
              <a:rPr sz="1500" b="0" i="0">
                <a:solidFill>
                  <a:srgbClr val="4B5563"/>
                </a:solidFill>
                <a:latin typeface="Arial"/>
              </a:rPr>
              <a:t>45 to 60 minutes including the knowledge check.</a:t>
            </a:r>
          </a:p>
          <a:p>
            <a:pPr marL="274638" indent="-274638">
              <a:lnSpc>
                <a:spcPct val="115000"/>
              </a:lnSpc>
              <a:spcAft>
                <a:spcPts val="1200"/>
              </a:spcAft>
              <a:buClr>
                <a:srgbClr val="F60385"/>
              </a:buClr>
              <a:buFont typeface="Arial"/>
              <a:buChar char="•"/>
            </a:pPr>
            <a:r>
              <a:rPr sz="1500" b="1" i="0">
                <a:solidFill>
                  <a:srgbClr val="111827"/>
                </a:solidFill>
                <a:latin typeface="Arial"/>
              </a:rPr>
              <a:t>Audience: </a:t>
            </a:r>
            <a:r>
              <a:rPr sz="1500" b="0" i="0">
                <a:solidFill>
                  <a:srgbClr val="4B5563"/>
                </a:solidFill>
                <a:latin typeface="Arial"/>
              </a:rPr>
              <a:t>all staff and contractors. No technical background assumed.</a:t>
            </a:r>
          </a:p>
          <a:p>
            <a:pPr marL="274638" indent="-274638">
              <a:lnSpc>
                <a:spcPct val="115000"/>
              </a:lnSpc>
              <a:spcAft>
                <a:spcPts val="1200"/>
              </a:spcAft>
              <a:buClr>
                <a:srgbClr val="F60385"/>
              </a:buClr>
              <a:buFont typeface="Arial"/>
              <a:buChar char="•"/>
            </a:pPr>
            <a:r>
              <a:rPr sz="1500" b="1" i="0">
                <a:solidFill>
                  <a:srgbClr val="111827"/>
                </a:solidFill>
                <a:latin typeface="Arial"/>
              </a:rPr>
              <a:t>Before presenting: </a:t>
            </a:r>
            <a:r>
              <a:rPr sz="1500" b="0" i="0">
                <a:solidFill>
                  <a:srgbClr val="4B5563"/>
                </a:solidFill>
                <a:latin typeface="Arial"/>
              </a:rPr>
              <a:t>replace every [BRACKETED] placeholder with your company specifics.</a:t>
            </a:r>
          </a:p>
          <a:p>
            <a:pPr marL="274638" indent="-274638">
              <a:lnSpc>
                <a:spcPct val="115000"/>
              </a:lnSpc>
              <a:spcAft>
                <a:spcPts val="1200"/>
              </a:spcAft>
              <a:buClr>
                <a:srgbClr val="F60385"/>
              </a:buClr>
              <a:buFont typeface="Arial"/>
              <a:buChar char="•"/>
            </a:pPr>
            <a:r>
              <a:rPr sz="1500" b="1" i="0">
                <a:solidFill>
                  <a:srgbClr val="111827"/>
                </a:solidFill>
                <a:latin typeface="Arial"/>
              </a:rPr>
              <a:t>Three slides need your inputs: </a:t>
            </a:r>
            <a:r>
              <a:rPr sz="1500" b="0" i="0">
                <a:solidFill>
                  <a:srgbClr val="4B5563"/>
                </a:solidFill>
                <a:latin typeface="Arial"/>
              </a:rPr>
              <a:t>data rules (slide 11), approved tools (slide 14), reporting path (slide 20).</a:t>
            </a:r>
          </a:p>
          <a:p>
            <a:pPr marL="274638" indent="-274638">
              <a:lnSpc>
                <a:spcPct val="115000"/>
              </a:lnSpc>
              <a:spcAft>
                <a:spcPts val="1200"/>
              </a:spcAft>
              <a:buClr>
                <a:srgbClr val="F60385"/>
              </a:buClr>
              <a:buFont typeface="Arial"/>
              <a:buChar char="•"/>
            </a:pPr>
            <a:r>
              <a:rPr sz="1500" b="1" i="0">
                <a:solidFill>
                  <a:srgbClr val="111827"/>
                </a:solidFill>
                <a:latin typeface="Arial"/>
              </a:rPr>
              <a:t>Speaker notes on every slide </a:t>
            </a:r>
            <a:r>
              <a:rPr sz="1500" b="0" i="0">
                <a:solidFill>
                  <a:srgbClr val="4B5563"/>
                </a:solidFill>
                <a:latin typeface="Arial"/>
              </a:rPr>
              <a:t>give you a full script. Adapt them to your own voice.</a:t>
            </a:r>
          </a:p>
          <a:p>
            <a:pPr marL="274638" indent="-274638">
              <a:lnSpc>
                <a:spcPct val="115000"/>
              </a:lnSpc>
              <a:spcAft>
                <a:spcPts val="1200"/>
              </a:spcAft>
              <a:buClr>
                <a:srgbClr val="F60385"/>
              </a:buClr>
              <a:buFont typeface="Arial"/>
              <a:buChar char="•"/>
            </a:pPr>
            <a:r>
              <a:rPr sz="1500" b="1" i="0">
                <a:solidFill>
                  <a:srgbClr val="111827"/>
                </a:solidFill>
                <a:latin typeface="Arial"/>
              </a:rPr>
              <a:t>Delivery: </a:t>
            </a:r>
            <a:r>
              <a:rPr sz="1500" b="0" i="0">
                <a:solidFill>
                  <a:srgbClr val="4B5563"/>
                </a:solidFill>
                <a:latin typeface="Arial"/>
              </a:rPr>
              <a:t>live session, recorded video, or self-paced in your LMS. Pair with your AI acceptable use policy.</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IF SOMETHING GOES WRONG</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Report it: fast and blame free</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400"/>
              </a:spcAft>
              <a:buClr>
                <a:srgbClr val="F60385"/>
              </a:buClr>
              <a:buFont typeface="Arial"/>
              <a:buChar char="•"/>
            </a:pPr>
            <a:r>
              <a:rPr sz="1500" b="1" i="0">
                <a:solidFill>
                  <a:srgbClr val="111827"/>
                </a:solidFill>
                <a:latin typeface="Arial"/>
              </a:rPr>
              <a:t>Report fast, no blame: </a:t>
            </a:r>
            <a:r>
              <a:rPr sz="1500" b="0" i="0">
                <a:solidFill>
                  <a:srgbClr val="4B5563"/>
                </a:solidFill>
                <a:latin typeface="Arial"/>
              </a:rPr>
              <a:t>speed limits damage, silence multiplies it.</a:t>
            </a:r>
          </a:p>
          <a:p>
            <a:pPr marL="274638" indent="-274638">
              <a:lnSpc>
                <a:spcPct val="115000"/>
              </a:lnSpc>
              <a:spcAft>
                <a:spcPts val="1400"/>
              </a:spcAft>
              <a:buClr>
                <a:srgbClr val="F60385"/>
              </a:buClr>
              <a:buFont typeface="Arial"/>
              <a:buChar char="•"/>
            </a:pPr>
            <a:r>
              <a:rPr sz="1500" b="1" i="0">
                <a:solidFill>
                  <a:srgbClr val="111827"/>
                </a:solidFill>
                <a:latin typeface="Arial"/>
              </a:rPr>
              <a:t>Near misses count: </a:t>
            </a:r>
            <a:r>
              <a:rPr sz="1500" b="0" i="0">
                <a:solidFill>
                  <a:srgbClr val="4B5563"/>
                </a:solidFill>
                <a:latin typeface="Arial"/>
              </a:rPr>
              <a:t>report 'not sure' moments too. They improve controls for everyone.</a:t>
            </a:r>
          </a:p>
          <a:p>
            <a:pPr marL="274638" indent="-274638">
              <a:lnSpc>
                <a:spcPct val="115000"/>
              </a:lnSpc>
              <a:spcAft>
                <a:spcPts val="1400"/>
              </a:spcAft>
              <a:buClr>
                <a:srgbClr val="F60385"/>
              </a:buClr>
              <a:buFont typeface="Arial"/>
              <a:buChar char="•"/>
            </a:pPr>
            <a:r>
              <a:rPr sz="1500" b="1" i="0">
                <a:solidFill>
                  <a:srgbClr val="111827"/>
                </a:solidFill>
                <a:latin typeface="Arial"/>
              </a:rPr>
              <a:t>What to include: </a:t>
            </a:r>
            <a:r>
              <a:rPr sz="1500" b="0" i="0">
                <a:solidFill>
                  <a:srgbClr val="4B5563"/>
                </a:solidFill>
                <a:latin typeface="Arial"/>
              </a:rPr>
              <a:t>which tool, which account, what data, when.</a:t>
            </a:r>
          </a:p>
          <a:p>
            <a:pPr marL="274638" indent="-274638">
              <a:lnSpc>
                <a:spcPct val="115000"/>
              </a:lnSpc>
              <a:spcAft>
                <a:spcPts val="1400"/>
              </a:spcAft>
              <a:buClr>
                <a:srgbClr val="F60385"/>
              </a:buClr>
              <a:buFont typeface="Arial"/>
              <a:buChar char="•"/>
            </a:pPr>
            <a:r>
              <a:rPr sz="1500" b="1" i="0">
                <a:solidFill>
                  <a:srgbClr val="111827"/>
                </a:solidFill>
                <a:latin typeface="Arial"/>
              </a:rPr>
              <a:t>Contact: </a:t>
            </a:r>
            <a:r>
              <a:rPr sz="1500" b="0" i="0">
                <a:solidFill>
                  <a:srgbClr val="4B5563"/>
                </a:solidFill>
                <a:latin typeface="Arial"/>
              </a:rPr>
              <a:t>[SECURITY TEAM CONTACT / CHANNEL] or [INCIDENT EMAIL / PHONE].</a:t>
            </a:r>
          </a:p>
          <a:p>
            <a:pPr marL="274638" indent="-274638">
              <a:lnSpc>
                <a:spcPct val="115000"/>
              </a:lnSpc>
              <a:spcAft>
                <a:spcPts val="1400"/>
              </a:spcAft>
              <a:buClr>
                <a:srgbClr val="F60385"/>
              </a:buClr>
              <a:buFont typeface="Arial"/>
              <a:buChar char="•"/>
            </a:pPr>
            <a:r>
              <a:rPr sz="1500" b="1" i="0">
                <a:solidFill>
                  <a:srgbClr val="111827"/>
                </a:solidFill>
                <a:latin typeface="Arial"/>
              </a:rPr>
              <a:t>You will not be punished for reporting an honest mistake. </a:t>
            </a:r>
            <a:r>
              <a:rPr sz="1500" b="0" i="0">
                <a:solidFill>
                  <a:srgbClr val="4B5563"/>
                </a:solidFill>
                <a:latin typeface="Arial"/>
              </a:rPr>
              <a:t>[ALIGN WITH YOUR HR POLICY]</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20</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228600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487168"/>
            <a:ext cx="10515600" cy="320040"/>
          </a:xfrm>
          <a:prstGeom prst="rect">
            <a:avLst/>
          </a:prstGeom>
          <a:noFill/>
        </p:spPr>
        <p:txBody>
          <a:bodyPr wrap="square" lIns="0" rIns="0" tIns="0" bIns="0">
            <a:spAutoFit/>
          </a:bodyPr>
          <a:lstStyle/>
          <a:p>
            <a:r>
              <a:rPr sz="1300" b="1" i="0" spc="220">
                <a:solidFill>
                  <a:srgbClr val="F60385"/>
                </a:solidFill>
                <a:latin typeface="Arial"/>
              </a:rPr>
              <a:t>KNOWLEDGE CHECK</a:t>
            </a:r>
          </a:p>
        </p:txBody>
      </p:sp>
      <p:sp>
        <p:nvSpPr>
          <p:cNvPr id="4" name="TextBox 3"/>
          <p:cNvSpPr txBox="1"/>
          <p:nvPr/>
        </p:nvSpPr>
        <p:spPr>
          <a:xfrm>
            <a:off x="822960" y="2852928"/>
            <a:ext cx="10515600" cy="914400"/>
          </a:xfrm>
          <a:prstGeom prst="rect">
            <a:avLst/>
          </a:prstGeom>
          <a:noFill/>
        </p:spPr>
        <p:txBody>
          <a:bodyPr wrap="square" lIns="0" rIns="0" tIns="0" bIns="0">
            <a:spAutoFit/>
          </a:bodyPr>
          <a:lstStyle/>
          <a:p>
            <a:r>
              <a:rPr sz="3600" b="1" i="0">
                <a:solidFill>
                  <a:srgbClr val="FFFFFF"/>
                </a:solidFill>
                <a:latin typeface="Arial"/>
              </a:rPr>
              <a:t>Four scenarios</a:t>
            </a:r>
          </a:p>
        </p:txBody>
      </p:sp>
      <p:sp>
        <p:nvSpPr>
          <p:cNvPr id="5" name="TextBox 4"/>
          <p:cNvSpPr txBox="1"/>
          <p:nvPr/>
        </p:nvSpPr>
        <p:spPr>
          <a:xfrm>
            <a:off x="822960" y="3749039"/>
            <a:ext cx="9601200" cy="640080"/>
          </a:xfrm>
          <a:prstGeom prst="rect">
            <a:avLst/>
          </a:prstGeom>
          <a:noFill/>
        </p:spPr>
        <p:txBody>
          <a:bodyPr wrap="square" lIns="0" rIns="0" tIns="0" bIns="0">
            <a:spAutoFit/>
          </a:bodyPr>
          <a:lstStyle/>
          <a:p>
            <a:r>
              <a:rPr sz="1600" b="0" i="1">
                <a:solidFill>
                  <a:srgbClr val="D1D5DB"/>
                </a:solidFill>
                <a:latin typeface="Arial"/>
              </a:rPr>
              <a:t>Pick the best answer for each. Answers and reasons at the end.</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6B7280"/>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6B7280"/>
                </a:solidFill>
                <a:latin typeface="Arial"/>
              </a:rPr>
              <a:t>21</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KNOWLEDGE CHECK</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Question 1</a:t>
            </a:r>
          </a:p>
        </p:txBody>
      </p:sp>
      <p:sp>
        <p:nvSpPr>
          <p:cNvPr id="5" name="TextBox 4"/>
          <p:cNvSpPr txBox="1"/>
          <p:nvPr/>
        </p:nvSpPr>
        <p:spPr>
          <a:xfrm>
            <a:off x="822960" y="1965960"/>
            <a:ext cx="10515600" cy="914400"/>
          </a:xfrm>
          <a:prstGeom prst="rect">
            <a:avLst/>
          </a:prstGeom>
          <a:noFill/>
        </p:spPr>
        <p:txBody>
          <a:bodyPr wrap="square" lIns="0" rIns="0" tIns="0" bIns="0">
            <a:spAutoFit/>
          </a:bodyPr>
          <a:lstStyle/>
          <a:p>
            <a:pPr>
              <a:lnSpc>
                <a:spcPct val="120000"/>
              </a:lnSpc>
            </a:pPr>
            <a:r>
              <a:rPr sz="1700" b="1" i="0">
                <a:solidFill>
                  <a:srgbClr val="111827"/>
                </a:solidFill>
                <a:latin typeface="Arial"/>
              </a:rPr>
              <a:t>You need to summarise a 40-page supplier contract by end of day. What do you do?</a:t>
            </a:r>
          </a:p>
        </p:txBody>
      </p:sp>
      <p:sp>
        <p:nvSpPr>
          <p:cNvPr id="6" name="TextBox 5"/>
          <p:cNvSpPr txBox="1"/>
          <p:nvPr/>
        </p:nvSpPr>
        <p:spPr>
          <a:xfrm>
            <a:off x="822960" y="3063240"/>
            <a:ext cx="10515600" cy="3108960"/>
          </a:xfrm>
          <a:prstGeom prst="rect">
            <a:avLst/>
          </a:prstGeom>
          <a:noFill/>
        </p:spPr>
        <p:txBody>
          <a:bodyPr wrap="square" lIns="0" rIns="0" tIns="0" bIns="0">
            <a:spAutoFit/>
          </a:bodyPr>
          <a:lstStyle/>
          <a:p>
            <a:pPr>
              <a:lnSpc>
                <a:spcPct val="115000"/>
              </a:lnSpc>
              <a:spcAft>
                <a:spcPts val="1400"/>
              </a:spcAft>
            </a:pPr>
            <a:r>
              <a:rPr sz="1500" b="1" i="0">
                <a:solidFill>
                  <a:srgbClr val="F60385"/>
                </a:solidFill>
                <a:latin typeface="Arial"/>
              </a:rPr>
              <a:t>A.  </a:t>
            </a:r>
            <a:r>
              <a:rPr sz="1500" b="0" i="0">
                <a:solidFill>
                  <a:srgbClr val="4B5563"/>
                </a:solidFill>
                <a:latin typeface="Arial"/>
              </a:rPr>
              <a:t>Paste it into a free AI chatbot on your personal account.</a:t>
            </a:r>
          </a:p>
          <a:p>
            <a:pPr>
              <a:lnSpc>
                <a:spcPct val="115000"/>
              </a:lnSpc>
              <a:spcAft>
                <a:spcPts val="1400"/>
              </a:spcAft>
            </a:pPr>
            <a:r>
              <a:rPr sz="1500" b="1" i="0">
                <a:solidFill>
                  <a:srgbClr val="F60385"/>
                </a:solidFill>
                <a:latin typeface="Arial"/>
              </a:rPr>
              <a:t>B.  </a:t>
            </a:r>
            <a:r>
              <a:rPr sz="1500" b="0" i="0">
                <a:solidFill>
                  <a:srgbClr val="4B5563"/>
                </a:solidFill>
                <a:latin typeface="Arial"/>
              </a:rPr>
              <a:t>Use the approved AI tool and check the traffic-light rules first.</a:t>
            </a:r>
          </a:p>
          <a:p>
            <a:pPr>
              <a:lnSpc>
                <a:spcPct val="115000"/>
              </a:lnSpc>
              <a:spcAft>
                <a:spcPts val="1400"/>
              </a:spcAft>
            </a:pPr>
            <a:r>
              <a:rPr sz="1500" b="1" i="0">
                <a:solidFill>
                  <a:srgbClr val="F60385"/>
                </a:solidFill>
                <a:latin typeface="Arial"/>
              </a:rPr>
              <a:t>C.  </a:t>
            </a:r>
            <a:r>
              <a:rPr sz="1500" b="0" i="0">
                <a:solidFill>
                  <a:srgbClr val="4B5563"/>
                </a:solidFill>
                <a:latin typeface="Arial"/>
              </a:rPr>
              <a:t>Ask a colleague to paste it for you instead.</a:t>
            </a:r>
          </a:p>
          <a:p>
            <a:pPr>
              <a:lnSpc>
                <a:spcPct val="115000"/>
              </a:lnSpc>
              <a:spcAft>
                <a:spcPts val="1400"/>
              </a:spcAft>
            </a:pPr>
            <a:r>
              <a:rPr sz="1500" b="1" i="0">
                <a:solidFill>
                  <a:srgbClr val="F60385"/>
                </a:solidFill>
                <a:latin typeface="Arial"/>
              </a:rPr>
              <a:t>D.  </a:t>
            </a:r>
            <a:r>
              <a:rPr sz="1500" b="0" i="0">
                <a:solidFill>
                  <a:srgbClr val="4B5563"/>
                </a:solidFill>
                <a:latin typeface="Arial"/>
              </a:rPr>
              <a:t>Retype the key clauses so the text is 'new'.</a:t>
            </a:r>
          </a:p>
        </p:txBody>
      </p:sp>
      <p:sp>
        <p:nvSpPr>
          <p:cNvPr id="7" name="TextBox 6"/>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8" name="TextBox 7"/>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22</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KNOWLEDGE CHECK</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Question 2</a:t>
            </a:r>
          </a:p>
        </p:txBody>
      </p:sp>
      <p:sp>
        <p:nvSpPr>
          <p:cNvPr id="5" name="TextBox 4"/>
          <p:cNvSpPr txBox="1"/>
          <p:nvPr/>
        </p:nvSpPr>
        <p:spPr>
          <a:xfrm>
            <a:off x="822960" y="1965960"/>
            <a:ext cx="10515600" cy="914400"/>
          </a:xfrm>
          <a:prstGeom prst="rect">
            <a:avLst/>
          </a:prstGeom>
          <a:noFill/>
        </p:spPr>
        <p:txBody>
          <a:bodyPr wrap="square" lIns="0" rIns="0" tIns="0" bIns="0">
            <a:spAutoFit/>
          </a:bodyPr>
          <a:lstStyle/>
          <a:p>
            <a:pPr>
              <a:lnSpc>
                <a:spcPct val="120000"/>
              </a:lnSpc>
            </a:pPr>
            <a:r>
              <a:rPr sz="1700" b="1" i="0">
                <a:solidFill>
                  <a:srgbClr val="111827"/>
                </a:solidFill>
                <a:latin typeface="Arial"/>
              </a:rPr>
              <a:t>A long-time supplier emails new bank details for their next invoice. The email is polished and references your last order.</a:t>
            </a:r>
          </a:p>
        </p:txBody>
      </p:sp>
      <p:sp>
        <p:nvSpPr>
          <p:cNvPr id="6" name="TextBox 5"/>
          <p:cNvSpPr txBox="1"/>
          <p:nvPr/>
        </p:nvSpPr>
        <p:spPr>
          <a:xfrm>
            <a:off x="822960" y="3063240"/>
            <a:ext cx="10515600" cy="3108960"/>
          </a:xfrm>
          <a:prstGeom prst="rect">
            <a:avLst/>
          </a:prstGeom>
          <a:noFill/>
        </p:spPr>
        <p:txBody>
          <a:bodyPr wrap="square" lIns="0" rIns="0" tIns="0" bIns="0">
            <a:spAutoFit/>
          </a:bodyPr>
          <a:lstStyle/>
          <a:p>
            <a:pPr>
              <a:lnSpc>
                <a:spcPct val="115000"/>
              </a:lnSpc>
              <a:spcAft>
                <a:spcPts val="1400"/>
              </a:spcAft>
            </a:pPr>
            <a:r>
              <a:rPr sz="1500" b="1" i="0">
                <a:solidFill>
                  <a:srgbClr val="F60385"/>
                </a:solidFill>
                <a:latin typeface="Arial"/>
              </a:rPr>
              <a:t>A.  </a:t>
            </a:r>
            <a:r>
              <a:rPr sz="1500" b="0" i="0">
                <a:solidFill>
                  <a:srgbClr val="4B5563"/>
                </a:solidFill>
                <a:latin typeface="Arial"/>
              </a:rPr>
              <a:t>Update the details. The email checks out.</a:t>
            </a:r>
          </a:p>
          <a:p>
            <a:pPr>
              <a:lnSpc>
                <a:spcPct val="115000"/>
              </a:lnSpc>
              <a:spcAft>
                <a:spcPts val="1400"/>
              </a:spcAft>
            </a:pPr>
            <a:r>
              <a:rPr sz="1500" b="1" i="0">
                <a:solidFill>
                  <a:srgbClr val="F60385"/>
                </a:solidFill>
                <a:latin typeface="Arial"/>
              </a:rPr>
              <a:t>B.  </a:t>
            </a:r>
            <a:r>
              <a:rPr sz="1500" b="0" i="0">
                <a:solidFill>
                  <a:srgbClr val="4B5563"/>
                </a:solidFill>
                <a:latin typeface="Arial"/>
              </a:rPr>
              <a:t>Reply to the email asking them to confirm.</a:t>
            </a:r>
          </a:p>
          <a:p>
            <a:pPr>
              <a:lnSpc>
                <a:spcPct val="115000"/>
              </a:lnSpc>
              <a:spcAft>
                <a:spcPts val="1400"/>
              </a:spcAft>
            </a:pPr>
            <a:r>
              <a:rPr sz="1500" b="1" i="0">
                <a:solidFill>
                  <a:srgbClr val="F60385"/>
                </a:solidFill>
                <a:latin typeface="Arial"/>
              </a:rPr>
              <a:t>C.  </a:t>
            </a:r>
            <a:r>
              <a:rPr sz="1500" b="0" i="0">
                <a:solidFill>
                  <a:srgbClr val="4B5563"/>
                </a:solidFill>
                <a:latin typeface="Arial"/>
              </a:rPr>
              <a:t>Call a known contact at the supplier on a number you already have.</a:t>
            </a:r>
          </a:p>
          <a:p>
            <a:pPr>
              <a:lnSpc>
                <a:spcPct val="115000"/>
              </a:lnSpc>
              <a:spcAft>
                <a:spcPts val="1400"/>
              </a:spcAft>
            </a:pPr>
            <a:r>
              <a:rPr sz="1500" b="1" i="0">
                <a:solidFill>
                  <a:srgbClr val="F60385"/>
                </a:solidFill>
                <a:latin typeface="Arial"/>
              </a:rPr>
              <a:t>D.  </a:t>
            </a:r>
            <a:r>
              <a:rPr sz="1500" b="0" i="0">
                <a:solidFill>
                  <a:srgbClr val="4B5563"/>
                </a:solidFill>
                <a:latin typeface="Arial"/>
              </a:rPr>
              <a:t>Forward it to a colleague to decide.</a:t>
            </a:r>
          </a:p>
        </p:txBody>
      </p:sp>
      <p:sp>
        <p:nvSpPr>
          <p:cNvPr id="7" name="TextBox 6"/>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8" name="TextBox 7"/>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23</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KNOWLEDGE CHECK</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Question 3</a:t>
            </a:r>
          </a:p>
        </p:txBody>
      </p:sp>
      <p:sp>
        <p:nvSpPr>
          <p:cNvPr id="5" name="TextBox 4"/>
          <p:cNvSpPr txBox="1"/>
          <p:nvPr/>
        </p:nvSpPr>
        <p:spPr>
          <a:xfrm>
            <a:off x="822960" y="1965960"/>
            <a:ext cx="10515600" cy="914400"/>
          </a:xfrm>
          <a:prstGeom prst="rect">
            <a:avLst/>
          </a:prstGeom>
          <a:noFill/>
        </p:spPr>
        <p:txBody>
          <a:bodyPr wrap="square" lIns="0" rIns="0" tIns="0" bIns="0">
            <a:spAutoFit/>
          </a:bodyPr>
          <a:lstStyle/>
          <a:p>
            <a:pPr>
              <a:lnSpc>
                <a:spcPct val="120000"/>
              </a:lnSpc>
            </a:pPr>
            <a:r>
              <a:rPr sz="1700" b="1" i="0">
                <a:solidFill>
                  <a:srgbClr val="111827"/>
                </a:solidFill>
                <a:latin typeface="Arial"/>
              </a:rPr>
              <a:t>An AI notetaker you do not recognise joins your confidential project call.</a:t>
            </a:r>
          </a:p>
        </p:txBody>
      </p:sp>
      <p:sp>
        <p:nvSpPr>
          <p:cNvPr id="6" name="TextBox 5"/>
          <p:cNvSpPr txBox="1"/>
          <p:nvPr/>
        </p:nvSpPr>
        <p:spPr>
          <a:xfrm>
            <a:off x="822960" y="3063240"/>
            <a:ext cx="10515600" cy="3108960"/>
          </a:xfrm>
          <a:prstGeom prst="rect">
            <a:avLst/>
          </a:prstGeom>
          <a:noFill/>
        </p:spPr>
        <p:txBody>
          <a:bodyPr wrap="square" lIns="0" rIns="0" tIns="0" bIns="0">
            <a:spAutoFit/>
          </a:bodyPr>
          <a:lstStyle/>
          <a:p>
            <a:pPr>
              <a:lnSpc>
                <a:spcPct val="115000"/>
              </a:lnSpc>
              <a:spcAft>
                <a:spcPts val="1400"/>
              </a:spcAft>
            </a:pPr>
            <a:r>
              <a:rPr sz="1500" b="1" i="0">
                <a:solidFill>
                  <a:srgbClr val="F60385"/>
                </a:solidFill>
                <a:latin typeface="Arial"/>
              </a:rPr>
              <a:t>A.  </a:t>
            </a:r>
            <a:r>
              <a:rPr sz="1500" b="0" i="0">
                <a:solidFill>
                  <a:srgbClr val="4B5563"/>
                </a:solidFill>
                <a:latin typeface="Arial"/>
              </a:rPr>
              <a:t>Ignore it. It is probably fine.</a:t>
            </a:r>
          </a:p>
          <a:p>
            <a:pPr>
              <a:lnSpc>
                <a:spcPct val="115000"/>
              </a:lnSpc>
              <a:spcAft>
                <a:spcPts val="1400"/>
              </a:spcAft>
            </a:pPr>
            <a:r>
              <a:rPr sz="1500" b="1" i="0">
                <a:solidFill>
                  <a:srgbClr val="F60385"/>
                </a:solidFill>
                <a:latin typeface="Arial"/>
              </a:rPr>
              <a:t>B.  </a:t>
            </a:r>
            <a:r>
              <a:rPr sz="1500" b="0" i="0">
                <a:solidFill>
                  <a:srgbClr val="4B5563"/>
                </a:solidFill>
                <a:latin typeface="Arial"/>
              </a:rPr>
              <a:t>Assume someone approved it.</a:t>
            </a:r>
          </a:p>
          <a:p>
            <a:pPr>
              <a:lnSpc>
                <a:spcPct val="115000"/>
              </a:lnSpc>
              <a:spcAft>
                <a:spcPts val="1400"/>
              </a:spcAft>
            </a:pPr>
            <a:r>
              <a:rPr sz="1500" b="1" i="0">
                <a:solidFill>
                  <a:srgbClr val="F60385"/>
                </a:solidFill>
                <a:latin typeface="Arial"/>
              </a:rPr>
              <a:t>C.  </a:t>
            </a:r>
            <a:r>
              <a:rPr sz="1500" b="0" i="0">
                <a:solidFill>
                  <a:srgbClr val="4B5563"/>
                </a:solidFill>
                <a:latin typeface="Arial"/>
              </a:rPr>
              <a:t>Remove it, then check who invited it and report if unclear.</a:t>
            </a:r>
          </a:p>
          <a:p>
            <a:pPr>
              <a:lnSpc>
                <a:spcPct val="115000"/>
              </a:lnSpc>
              <a:spcAft>
                <a:spcPts val="1400"/>
              </a:spcAft>
            </a:pPr>
            <a:r>
              <a:rPr sz="1500" b="1" i="0">
                <a:solidFill>
                  <a:srgbClr val="F60385"/>
                </a:solidFill>
                <a:latin typeface="Arial"/>
              </a:rPr>
              <a:t>D.  </a:t>
            </a:r>
            <a:r>
              <a:rPr sz="1500" b="0" i="0">
                <a:solidFill>
                  <a:srgbClr val="4B5563"/>
                </a:solidFill>
                <a:latin typeface="Arial"/>
              </a:rPr>
              <a:t>Ask in the meeting chat and carry on.</a:t>
            </a:r>
          </a:p>
        </p:txBody>
      </p:sp>
      <p:sp>
        <p:nvSpPr>
          <p:cNvPr id="7" name="TextBox 6"/>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8" name="TextBox 7"/>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24</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KNOWLEDGE CHECK</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Question 4</a:t>
            </a:r>
          </a:p>
        </p:txBody>
      </p:sp>
      <p:sp>
        <p:nvSpPr>
          <p:cNvPr id="5" name="TextBox 4"/>
          <p:cNvSpPr txBox="1"/>
          <p:nvPr/>
        </p:nvSpPr>
        <p:spPr>
          <a:xfrm>
            <a:off x="822960" y="1965960"/>
            <a:ext cx="10515600" cy="914400"/>
          </a:xfrm>
          <a:prstGeom prst="rect">
            <a:avLst/>
          </a:prstGeom>
          <a:noFill/>
        </p:spPr>
        <p:txBody>
          <a:bodyPr wrap="square" lIns="0" rIns="0" tIns="0" bIns="0">
            <a:spAutoFit/>
          </a:bodyPr>
          <a:lstStyle/>
          <a:p>
            <a:pPr>
              <a:lnSpc>
                <a:spcPct val="120000"/>
              </a:lnSpc>
            </a:pPr>
            <a:r>
              <a:rPr sz="1700" b="1" i="0">
                <a:solidFill>
                  <a:srgbClr val="111827"/>
                </a:solidFill>
                <a:latin typeface="Arial"/>
              </a:rPr>
              <a:t>You realise you pasted a customer list into an unapproved AI tool an hour ago.</a:t>
            </a:r>
          </a:p>
        </p:txBody>
      </p:sp>
      <p:sp>
        <p:nvSpPr>
          <p:cNvPr id="6" name="TextBox 5"/>
          <p:cNvSpPr txBox="1"/>
          <p:nvPr/>
        </p:nvSpPr>
        <p:spPr>
          <a:xfrm>
            <a:off x="822960" y="3063240"/>
            <a:ext cx="10515600" cy="3108960"/>
          </a:xfrm>
          <a:prstGeom prst="rect">
            <a:avLst/>
          </a:prstGeom>
          <a:noFill/>
        </p:spPr>
        <p:txBody>
          <a:bodyPr wrap="square" lIns="0" rIns="0" tIns="0" bIns="0">
            <a:spAutoFit/>
          </a:bodyPr>
          <a:lstStyle/>
          <a:p>
            <a:pPr>
              <a:lnSpc>
                <a:spcPct val="115000"/>
              </a:lnSpc>
              <a:spcAft>
                <a:spcPts val="1400"/>
              </a:spcAft>
            </a:pPr>
            <a:r>
              <a:rPr sz="1500" b="1" i="0">
                <a:solidFill>
                  <a:srgbClr val="F60385"/>
                </a:solidFill>
                <a:latin typeface="Arial"/>
              </a:rPr>
              <a:t>A.  </a:t>
            </a:r>
            <a:r>
              <a:rPr sz="1500" b="0" i="0">
                <a:solidFill>
                  <a:srgbClr val="4B5563"/>
                </a:solidFill>
                <a:latin typeface="Arial"/>
              </a:rPr>
              <a:t>Delete the chat and move on.</a:t>
            </a:r>
          </a:p>
          <a:p>
            <a:pPr>
              <a:lnSpc>
                <a:spcPct val="115000"/>
              </a:lnSpc>
              <a:spcAft>
                <a:spcPts val="1400"/>
              </a:spcAft>
            </a:pPr>
            <a:r>
              <a:rPr sz="1500" b="1" i="0">
                <a:solidFill>
                  <a:srgbClr val="F60385"/>
                </a:solidFill>
                <a:latin typeface="Arial"/>
              </a:rPr>
              <a:t>B.  </a:t>
            </a:r>
            <a:r>
              <a:rPr sz="1500" b="0" i="0">
                <a:solidFill>
                  <a:srgbClr val="4B5563"/>
                </a:solidFill>
                <a:latin typeface="Arial"/>
              </a:rPr>
              <a:t>Report it to [SECURITY TEAM CONTACT / CHANNEL] straight away.</a:t>
            </a:r>
          </a:p>
          <a:p>
            <a:pPr>
              <a:lnSpc>
                <a:spcPct val="115000"/>
              </a:lnSpc>
              <a:spcAft>
                <a:spcPts val="1400"/>
              </a:spcAft>
            </a:pPr>
            <a:r>
              <a:rPr sz="1500" b="1" i="0">
                <a:solidFill>
                  <a:srgbClr val="F60385"/>
                </a:solidFill>
                <a:latin typeface="Arial"/>
              </a:rPr>
              <a:t>C.  </a:t>
            </a:r>
            <a:r>
              <a:rPr sz="1500" b="0" i="0">
                <a:solidFill>
                  <a:srgbClr val="4B5563"/>
                </a:solidFill>
                <a:latin typeface="Arial"/>
              </a:rPr>
              <a:t>Wait and see whether anything bad happens.</a:t>
            </a:r>
          </a:p>
          <a:p>
            <a:pPr>
              <a:lnSpc>
                <a:spcPct val="115000"/>
              </a:lnSpc>
              <a:spcAft>
                <a:spcPts val="1400"/>
              </a:spcAft>
            </a:pPr>
            <a:r>
              <a:rPr sz="1500" b="1" i="0">
                <a:solidFill>
                  <a:srgbClr val="F60385"/>
                </a:solidFill>
                <a:latin typeface="Arial"/>
              </a:rPr>
              <a:t>D.  </a:t>
            </a:r>
            <a:r>
              <a:rPr sz="1500" b="0" i="0">
                <a:solidFill>
                  <a:srgbClr val="4B5563"/>
                </a:solidFill>
                <a:latin typeface="Arial"/>
              </a:rPr>
              <a:t>Mention it only if someone asks.</a:t>
            </a:r>
          </a:p>
        </p:txBody>
      </p:sp>
      <p:sp>
        <p:nvSpPr>
          <p:cNvPr id="7" name="TextBox 6"/>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8" name="TextBox 7"/>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25</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KNOWLEDGE CHECK</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Answers</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800"/>
              </a:spcAft>
              <a:buClr>
                <a:srgbClr val="F60385"/>
              </a:buClr>
              <a:buFont typeface="Arial"/>
              <a:buChar char="•"/>
            </a:pPr>
            <a:r>
              <a:rPr sz="1500" b="1" i="0">
                <a:solidFill>
                  <a:srgbClr val="111827"/>
                </a:solidFill>
                <a:latin typeface="Arial"/>
              </a:rPr>
              <a:t>Q1: B.  </a:t>
            </a:r>
            <a:r>
              <a:rPr sz="1500" b="0" i="0">
                <a:solidFill>
                  <a:srgbClr val="4B5563"/>
                </a:solidFill>
                <a:latin typeface="Arial"/>
              </a:rPr>
              <a:t>Approved tool first, then apply the traffic-light rules before pasting.</a:t>
            </a:r>
          </a:p>
          <a:p>
            <a:pPr marL="274638" indent="-274638">
              <a:lnSpc>
                <a:spcPct val="115000"/>
              </a:lnSpc>
              <a:spcAft>
                <a:spcPts val="1800"/>
              </a:spcAft>
              <a:buClr>
                <a:srgbClr val="F60385"/>
              </a:buClr>
              <a:buFont typeface="Arial"/>
              <a:buChar char="•"/>
            </a:pPr>
            <a:r>
              <a:rPr sz="1500" b="1" i="0">
                <a:solidFill>
                  <a:srgbClr val="111827"/>
                </a:solidFill>
                <a:latin typeface="Arial"/>
              </a:rPr>
              <a:t>Q2: C.  </a:t>
            </a:r>
            <a:r>
              <a:rPr sz="1500" b="0" i="0">
                <a:solidFill>
                  <a:srgbClr val="4B5563"/>
                </a:solidFill>
                <a:latin typeface="Arial"/>
              </a:rPr>
              <a:t>Verify through a second channel you initiate. Polish proves nothing.</a:t>
            </a:r>
          </a:p>
          <a:p>
            <a:pPr marL="274638" indent="-274638">
              <a:lnSpc>
                <a:spcPct val="115000"/>
              </a:lnSpc>
              <a:spcAft>
                <a:spcPts val="1800"/>
              </a:spcAft>
              <a:buClr>
                <a:srgbClr val="F60385"/>
              </a:buClr>
              <a:buFont typeface="Arial"/>
              <a:buChar char="•"/>
            </a:pPr>
            <a:r>
              <a:rPr sz="1500" b="1" i="0">
                <a:solidFill>
                  <a:srgbClr val="111827"/>
                </a:solidFill>
                <a:latin typeface="Arial"/>
              </a:rPr>
              <a:t>Q3: C.  </a:t>
            </a:r>
            <a:r>
              <a:rPr sz="1500" b="0" i="0">
                <a:solidFill>
                  <a:srgbClr val="4B5563"/>
                </a:solidFill>
                <a:latin typeface="Arial"/>
              </a:rPr>
              <a:t>Remove unknown bots first, verify after. Treat bots like uninvited guests.</a:t>
            </a:r>
          </a:p>
          <a:p>
            <a:pPr marL="274638" indent="-274638">
              <a:lnSpc>
                <a:spcPct val="115000"/>
              </a:lnSpc>
              <a:spcAft>
                <a:spcPts val="1800"/>
              </a:spcAft>
              <a:buClr>
                <a:srgbClr val="F60385"/>
              </a:buClr>
              <a:buFont typeface="Arial"/>
              <a:buChar char="•"/>
            </a:pPr>
            <a:r>
              <a:rPr sz="1500" b="1" i="0">
                <a:solidFill>
                  <a:srgbClr val="111827"/>
                </a:solidFill>
                <a:latin typeface="Arial"/>
              </a:rPr>
              <a:t>Q4: B.  </a:t>
            </a:r>
            <a:r>
              <a:rPr sz="1500" b="0" i="0">
                <a:solidFill>
                  <a:srgbClr val="4B5563"/>
                </a:solidFill>
                <a:latin typeface="Arial"/>
              </a:rPr>
              <a:t>Report immediately. Fast reports contain incidents and are never punished.</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26</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WRAP-UP</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Five things to remember</a:t>
            </a:r>
          </a:p>
        </p:txBody>
      </p:sp>
      <p:sp>
        <p:nvSpPr>
          <p:cNvPr id="5" name="Rounded Rectangle 4"/>
          <p:cNvSpPr/>
          <p:nvPr/>
        </p:nvSpPr>
        <p:spPr>
          <a:xfrm>
            <a:off x="822960" y="2011680"/>
            <a:ext cx="384048" cy="384048"/>
          </a:xfrm>
          <a:prstGeom prst="roundRect">
            <a:avLst>
              <a:gd name="adj" fmla="val 28000"/>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500" b="1" i="0">
                <a:solidFill>
                  <a:srgbClr val="FFFFFF"/>
                </a:solidFill>
                <a:latin typeface="Arial"/>
              </a:rPr>
              <a:t>1</a:t>
            </a:r>
          </a:p>
        </p:txBody>
      </p:sp>
      <p:sp>
        <p:nvSpPr>
          <p:cNvPr id="6" name="TextBox 5"/>
          <p:cNvSpPr txBox="1"/>
          <p:nvPr/>
        </p:nvSpPr>
        <p:spPr>
          <a:xfrm>
            <a:off x="1417320" y="2048256"/>
            <a:ext cx="9875520" cy="640080"/>
          </a:xfrm>
          <a:prstGeom prst="rect">
            <a:avLst/>
          </a:prstGeom>
          <a:noFill/>
        </p:spPr>
        <p:txBody>
          <a:bodyPr wrap="square" lIns="0" rIns="0" tIns="0" bIns="0">
            <a:spAutoFit/>
          </a:bodyPr>
          <a:lstStyle/>
          <a:p>
            <a:pPr>
              <a:lnSpc>
                <a:spcPct val="110000"/>
              </a:lnSpc>
            </a:pPr>
            <a:r>
              <a:rPr sz="1600" b="0" i="0">
                <a:solidFill>
                  <a:srgbClr val="4B5563"/>
                </a:solidFill>
                <a:latin typeface="Arial"/>
              </a:rPr>
              <a:t>Assume anything you enter into an AI tool leaves the company and is stored.</a:t>
            </a:r>
          </a:p>
        </p:txBody>
      </p:sp>
      <p:sp>
        <p:nvSpPr>
          <p:cNvPr id="7" name="Rounded Rectangle 6"/>
          <p:cNvSpPr/>
          <p:nvPr/>
        </p:nvSpPr>
        <p:spPr>
          <a:xfrm>
            <a:off x="822960" y="2816352"/>
            <a:ext cx="384048" cy="384048"/>
          </a:xfrm>
          <a:prstGeom prst="roundRect">
            <a:avLst>
              <a:gd name="adj" fmla="val 28000"/>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500" b="1" i="0">
                <a:solidFill>
                  <a:srgbClr val="FFFFFF"/>
                </a:solidFill>
                <a:latin typeface="Arial"/>
              </a:rPr>
              <a:t>2</a:t>
            </a:r>
          </a:p>
        </p:txBody>
      </p:sp>
      <p:sp>
        <p:nvSpPr>
          <p:cNvPr id="8" name="TextBox 7"/>
          <p:cNvSpPr txBox="1"/>
          <p:nvPr/>
        </p:nvSpPr>
        <p:spPr>
          <a:xfrm>
            <a:off x="1417320" y="2852928"/>
            <a:ext cx="9875520" cy="640080"/>
          </a:xfrm>
          <a:prstGeom prst="rect">
            <a:avLst/>
          </a:prstGeom>
          <a:noFill/>
        </p:spPr>
        <p:txBody>
          <a:bodyPr wrap="square" lIns="0" rIns="0" tIns="0" bIns="0">
            <a:spAutoFit/>
          </a:bodyPr>
          <a:lstStyle/>
          <a:p>
            <a:pPr>
              <a:lnSpc>
                <a:spcPct val="110000"/>
              </a:lnSpc>
            </a:pPr>
            <a:r>
              <a:rPr sz="1600" b="0" i="0">
                <a:solidFill>
                  <a:srgbClr val="4B5563"/>
                </a:solidFill>
                <a:latin typeface="Arial"/>
              </a:rPr>
              <a:t>Follow the traffic light: green freely, amber in approved tools, red never.</a:t>
            </a:r>
          </a:p>
        </p:txBody>
      </p:sp>
      <p:sp>
        <p:nvSpPr>
          <p:cNvPr id="9" name="Rounded Rectangle 8"/>
          <p:cNvSpPr/>
          <p:nvPr/>
        </p:nvSpPr>
        <p:spPr>
          <a:xfrm>
            <a:off x="822960" y="3621024"/>
            <a:ext cx="384048" cy="384048"/>
          </a:xfrm>
          <a:prstGeom prst="roundRect">
            <a:avLst>
              <a:gd name="adj" fmla="val 28000"/>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500" b="1" i="0">
                <a:solidFill>
                  <a:srgbClr val="FFFFFF"/>
                </a:solidFill>
                <a:latin typeface="Arial"/>
              </a:rPr>
              <a:t>3</a:t>
            </a:r>
          </a:p>
        </p:txBody>
      </p:sp>
      <p:sp>
        <p:nvSpPr>
          <p:cNvPr id="10" name="TextBox 9"/>
          <p:cNvSpPr txBox="1"/>
          <p:nvPr/>
        </p:nvSpPr>
        <p:spPr>
          <a:xfrm>
            <a:off x="1417320" y="3657600"/>
            <a:ext cx="9875520" cy="640080"/>
          </a:xfrm>
          <a:prstGeom prst="rect">
            <a:avLst/>
          </a:prstGeom>
          <a:noFill/>
        </p:spPr>
        <p:txBody>
          <a:bodyPr wrap="square" lIns="0" rIns="0" tIns="0" bIns="0">
            <a:spAutoFit/>
          </a:bodyPr>
          <a:lstStyle/>
          <a:p>
            <a:pPr>
              <a:lnSpc>
                <a:spcPct val="110000"/>
              </a:lnSpc>
            </a:pPr>
            <a:r>
              <a:rPr sz="1600" b="0" i="0">
                <a:solidFill>
                  <a:srgbClr val="4B5563"/>
                </a:solidFill>
                <a:latin typeface="Arial"/>
              </a:rPr>
              <a:t>Use approved tools on work accounts. Request new ones rather than going around.</a:t>
            </a:r>
          </a:p>
        </p:txBody>
      </p:sp>
      <p:sp>
        <p:nvSpPr>
          <p:cNvPr id="11" name="Rounded Rectangle 10"/>
          <p:cNvSpPr/>
          <p:nvPr/>
        </p:nvSpPr>
        <p:spPr>
          <a:xfrm>
            <a:off x="822960" y="4425696"/>
            <a:ext cx="384048" cy="384048"/>
          </a:xfrm>
          <a:prstGeom prst="roundRect">
            <a:avLst>
              <a:gd name="adj" fmla="val 28000"/>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500" b="1" i="0">
                <a:solidFill>
                  <a:srgbClr val="FFFFFF"/>
                </a:solidFill>
                <a:latin typeface="Arial"/>
              </a:rPr>
              <a:t>4</a:t>
            </a:r>
          </a:p>
        </p:txBody>
      </p:sp>
      <p:sp>
        <p:nvSpPr>
          <p:cNvPr id="12" name="TextBox 11"/>
          <p:cNvSpPr txBox="1"/>
          <p:nvPr/>
        </p:nvSpPr>
        <p:spPr>
          <a:xfrm>
            <a:off x="1417320" y="4462272"/>
            <a:ext cx="9875520" cy="640080"/>
          </a:xfrm>
          <a:prstGeom prst="rect">
            <a:avLst/>
          </a:prstGeom>
          <a:noFill/>
        </p:spPr>
        <p:txBody>
          <a:bodyPr wrap="square" lIns="0" rIns="0" tIns="0" bIns="0">
            <a:spAutoFit/>
          </a:bodyPr>
          <a:lstStyle/>
          <a:p>
            <a:pPr>
              <a:lnSpc>
                <a:spcPct val="110000"/>
              </a:lnSpc>
            </a:pPr>
            <a:r>
              <a:rPr sz="1600" b="0" i="0">
                <a:solidFill>
                  <a:srgbClr val="4B5563"/>
                </a:solidFill>
                <a:latin typeface="Arial"/>
              </a:rPr>
              <a:t>Trust context, not polish: verify unusual requests on a second channel.</a:t>
            </a:r>
          </a:p>
        </p:txBody>
      </p:sp>
      <p:sp>
        <p:nvSpPr>
          <p:cNvPr id="13" name="Rounded Rectangle 12"/>
          <p:cNvSpPr/>
          <p:nvPr/>
        </p:nvSpPr>
        <p:spPr>
          <a:xfrm>
            <a:off x="822960" y="5230368"/>
            <a:ext cx="384048" cy="384048"/>
          </a:xfrm>
          <a:prstGeom prst="roundRect">
            <a:avLst>
              <a:gd name="adj" fmla="val 28000"/>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1500" b="1" i="0">
                <a:solidFill>
                  <a:srgbClr val="FFFFFF"/>
                </a:solidFill>
                <a:latin typeface="Arial"/>
              </a:rPr>
              <a:t>5</a:t>
            </a:r>
          </a:p>
        </p:txBody>
      </p:sp>
      <p:sp>
        <p:nvSpPr>
          <p:cNvPr id="14" name="TextBox 13"/>
          <p:cNvSpPr txBox="1"/>
          <p:nvPr/>
        </p:nvSpPr>
        <p:spPr>
          <a:xfrm>
            <a:off x="1417320" y="5266944"/>
            <a:ext cx="9875520" cy="640080"/>
          </a:xfrm>
          <a:prstGeom prst="rect">
            <a:avLst/>
          </a:prstGeom>
          <a:noFill/>
        </p:spPr>
        <p:txBody>
          <a:bodyPr wrap="square" lIns="0" rIns="0" tIns="0" bIns="0">
            <a:spAutoFit/>
          </a:bodyPr>
          <a:lstStyle/>
          <a:p>
            <a:pPr>
              <a:lnSpc>
                <a:spcPct val="110000"/>
              </a:lnSpc>
            </a:pPr>
            <a:r>
              <a:rPr sz="1600" b="1" i="0">
                <a:solidFill>
                  <a:srgbClr val="111827"/>
                </a:solidFill>
                <a:latin typeface="Arial"/>
              </a:rPr>
              <a:t>Report fast and blame free: [SECURITY TEAM CONTACT / CHANNEL].</a:t>
            </a:r>
          </a:p>
        </p:txBody>
      </p:sp>
      <p:sp>
        <p:nvSpPr>
          <p:cNvPr id="15" name="TextBox 14"/>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16" name="TextBox 15"/>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27</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182880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057400"/>
            <a:ext cx="10515600" cy="914400"/>
          </a:xfrm>
          <a:prstGeom prst="rect">
            <a:avLst/>
          </a:prstGeom>
          <a:noFill/>
        </p:spPr>
        <p:txBody>
          <a:bodyPr wrap="square" lIns="0" rIns="0" tIns="0" bIns="0">
            <a:spAutoFit/>
          </a:bodyPr>
          <a:lstStyle/>
          <a:p>
            <a:r>
              <a:rPr sz="4000" b="1" i="0">
                <a:solidFill>
                  <a:srgbClr val="FFFFFF"/>
                </a:solidFill>
                <a:latin typeface="Arial"/>
              </a:rPr>
              <a:t>Thank you</a:t>
            </a:r>
          </a:p>
        </p:txBody>
      </p:sp>
      <p:sp>
        <p:nvSpPr>
          <p:cNvPr id="4" name="TextBox 3"/>
          <p:cNvSpPr txBox="1"/>
          <p:nvPr/>
        </p:nvSpPr>
        <p:spPr>
          <a:xfrm>
            <a:off x="822960" y="3200400"/>
            <a:ext cx="10058400" cy="2011680"/>
          </a:xfrm>
          <a:prstGeom prst="rect">
            <a:avLst/>
          </a:prstGeom>
          <a:noFill/>
        </p:spPr>
        <p:txBody>
          <a:bodyPr wrap="square" lIns="0" rIns="0" tIns="0" bIns="0">
            <a:spAutoFit/>
          </a:bodyPr>
          <a:lstStyle/>
          <a:p>
            <a:pPr marL="274638" indent="-274638">
              <a:lnSpc>
                <a:spcPct val="115000"/>
              </a:lnSpc>
              <a:spcAft>
                <a:spcPts val="1400"/>
              </a:spcAft>
              <a:buClr>
                <a:srgbClr val="F60385"/>
              </a:buClr>
              <a:buFont typeface="Arial"/>
              <a:buChar char="•"/>
            </a:pPr>
            <a:r>
              <a:rPr sz="1600" b="1" i="0">
                <a:solidFill>
                  <a:srgbClr val="FFFFFF"/>
                </a:solidFill>
                <a:latin typeface="Arial"/>
              </a:rPr>
              <a:t>Read the AI Acceptable Use Policy: </a:t>
            </a:r>
            <a:r>
              <a:rPr sz="1600" b="0" i="0">
                <a:solidFill>
                  <a:srgbClr val="D1D5DB"/>
                </a:solidFill>
                <a:latin typeface="Arial"/>
              </a:rPr>
              <a:t>[AUP LINK / INTRANET LOCATION]</a:t>
            </a:r>
          </a:p>
          <a:p>
            <a:pPr marL="274638" indent="-274638">
              <a:lnSpc>
                <a:spcPct val="115000"/>
              </a:lnSpc>
              <a:spcAft>
                <a:spcPts val="1400"/>
              </a:spcAft>
              <a:buClr>
                <a:srgbClr val="F60385"/>
              </a:buClr>
              <a:buFont typeface="Arial"/>
              <a:buChar char="•"/>
            </a:pPr>
            <a:r>
              <a:rPr sz="1600" b="1" i="0">
                <a:solidFill>
                  <a:srgbClr val="FFFFFF"/>
                </a:solidFill>
                <a:latin typeface="Arial"/>
              </a:rPr>
              <a:t>Sign the training acknowledgment: </a:t>
            </a:r>
            <a:r>
              <a:rPr sz="1600" b="0" i="0">
                <a:solidFill>
                  <a:srgbClr val="D1D5DB"/>
                </a:solidFill>
                <a:latin typeface="Arial"/>
              </a:rPr>
              <a:t>[ACKNOWLEDGMENT FORM LINK]</a:t>
            </a:r>
          </a:p>
          <a:p>
            <a:pPr marL="274638" indent="-274638">
              <a:lnSpc>
                <a:spcPct val="115000"/>
              </a:lnSpc>
              <a:spcAft>
                <a:spcPts val="1400"/>
              </a:spcAft>
              <a:buClr>
                <a:srgbClr val="F60385"/>
              </a:buClr>
              <a:buFont typeface="Arial"/>
              <a:buChar char="•"/>
            </a:pPr>
            <a:r>
              <a:rPr sz="1600" b="1" i="0">
                <a:solidFill>
                  <a:srgbClr val="FFFFFF"/>
                </a:solidFill>
                <a:latin typeface="Arial"/>
              </a:rPr>
              <a:t>Questions and tool requests: </a:t>
            </a:r>
            <a:r>
              <a:rPr sz="1600" b="0" i="0">
                <a:solidFill>
                  <a:srgbClr val="D1D5DB"/>
                </a:solidFill>
                <a:latin typeface="Arial"/>
              </a:rPr>
              <a:t>[SECURITY TEAM CONTACT / CHANNEL]</a:t>
            </a:r>
          </a:p>
        </p:txBody>
      </p:sp>
      <p:sp>
        <p:nvSpPr>
          <p:cNvPr id="5" name="TextBox 4"/>
          <p:cNvSpPr txBox="1"/>
          <p:nvPr/>
        </p:nvSpPr>
        <p:spPr>
          <a:xfrm>
            <a:off x="822960" y="6035040"/>
            <a:ext cx="10058400" cy="365760"/>
          </a:xfrm>
          <a:prstGeom prst="rect">
            <a:avLst/>
          </a:prstGeom>
          <a:noFill/>
        </p:spPr>
        <p:txBody>
          <a:bodyPr wrap="square" lIns="0" rIns="0" tIns="0" bIns="0">
            <a:spAutoFit/>
          </a:bodyPr>
          <a:lstStyle/>
          <a:p>
            <a:r>
              <a:rPr sz="1000" b="0" i="0">
                <a:solidFill>
                  <a:srgbClr val="6B7280"/>
                </a:solidFill>
                <a:latin typeface="Arial"/>
              </a:rPr>
              <a:t>Template provided free by Aona AI  |  aona.ai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228600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487168"/>
            <a:ext cx="10515600" cy="320040"/>
          </a:xfrm>
          <a:prstGeom prst="rect">
            <a:avLst/>
          </a:prstGeom>
          <a:noFill/>
        </p:spPr>
        <p:txBody>
          <a:bodyPr wrap="square" lIns="0" rIns="0" tIns="0" bIns="0">
            <a:spAutoFit/>
          </a:bodyPr>
          <a:lstStyle/>
          <a:p>
            <a:r>
              <a:rPr sz="1300" b="1" i="0" spc="220">
                <a:solidFill>
                  <a:srgbClr val="F60385"/>
                </a:solidFill>
                <a:latin typeface="Arial"/>
              </a:rPr>
              <a:t>PART 1</a:t>
            </a:r>
          </a:p>
        </p:txBody>
      </p:sp>
      <p:sp>
        <p:nvSpPr>
          <p:cNvPr id="4" name="TextBox 3"/>
          <p:cNvSpPr txBox="1"/>
          <p:nvPr/>
        </p:nvSpPr>
        <p:spPr>
          <a:xfrm>
            <a:off x="822960" y="2852928"/>
            <a:ext cx="10515600" cy="914400"/>
          </a:xfrm>
          <a:prstGeom prst="rect">
            <a:avLst/>
          </a:prstGeom>
          <a:noFill/>
        </p:spPr>
        <p:txBody>
          <a:bodyPr wrap="square" lIns="0" rIns="0" tIns="0" bIns="0">
            <a:spAutoFit/>
          </a:bodyPr>
          <a:lstStyle/>
          <a:p>
            <a:r>
              <a:rPr sz="3600" b="1" i="0">
                <a:solidFill>
                  <a:srgbClr val="FFFFFF"/>
                </a:solidFill>
                <a:latin typeface="Arial"/>
              </a:rPr>
              <a:t>Why this matters now</a:t>
            </a:r>
          </a:p>
        </p:txBody>
      </p:sp>
      <p:sp>
        <p:nvSpPr>
          <p:cNvPr id="5" name="TextBox 4"/>
          <p:cNvSpPr txBox="1"/>
          <p:nvPr/>
        </p:nvSpPr>
        <p:spPr>
          <a:xfrm>
            <a:off x="822960" y="3749039"/>
            <a:ext cx="9601200" cy="640080"/>
          </a:xfrm>
          <a:prstGeom prst="rect">
            <a:avLst/>
          </a:prstGeom>
          <a:noFill/>
        </p:spPr>
        <p:txBody>
          <a:bodyPr wrap="square" lIns="0" rIns="0" tIns="0" bIns="0">
            <a:spAutoFit/>
          </a:bodyPr>
          <a:lstStyle/>
          <a:p>
            <a:r>
              <a:rPr sz="1600" b="0" i="1">
                <a:solidFill>
                  <a:srgbClr val="D1D5DB"/>
                </a:solidFill>
                <a:latin typeface="Arial"/>
              </a:rPr>
              <a:t>AI is in everyday work. Security has to be too.</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6B7280"/>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6B7280"/>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1 · WHY THIS MATTERS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Why AI security matters now</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200"/>
              </a:spcAft>
              <a:buClr>
                <a:srgbClr val="F60385"/>
              </a:buClr>
              <a:buFont typeface="Arial"/>
              <a:buChar char="•"/>
            </a:pPr>
            <a:r>
              <a:rPr sz="1500" b="1" i="0">
                <a:solidFill>
                  <a:srgbClr val="111827"/>
                </a:solidFill>
                <a:latin typeface="Arial"/>
              </a:rPr>
              <a:t>AI is part of everyday work: </a:t>
            </a:r>
            <a:r>
              <a:rPr sz="1500" b="0" i="0">
                <a:solidFill>
                  <a:srgbClr val="4B5563"/>
                </a:solidFill>
                <a:latin typeface="Arial"/>
              </a:rPr>
              <a:t>writing, analysis, code, meetings, and customer support.</a:t>
            </a:r>
          </a:p>
          <a:p>
            <a:pPr marL="274638" indent="-274638">
              <a:lnSpc>
                <a:spcPct val="115000"/>
              </a:lnSpc>
              <a:spcAft>
                <a:spcPts val="1200"/>
              </a:spcAft>
              <a:buClr>
                <a:srgbClr val="F60385"/>
              </a:buClr>
              <a:buFont typeface="Arial"/>
              <a:buChar char="•"/>
            </a:pPr>
            <a:r>
              <a:rPr sz="1500" b="1" i="0">
                <a:solidFill>
                  <a:srgbClr val="111827"/>
                </a:solidFill>
                <a:latin typeface="Arial"/>
              </a:rPr>
              <a:t>Most AI tools are cloud services: </a:t>
            </a:r>
            <a:r>
              <a:rPr sz="1500" b="0" i="0">
                <a:solidFill>
                  <a:srgbClr val="4B5563"/>
                </a:solidFill>
                <a:latin typeface="Arial"/>
              </a:rPr>
              <a:t>what you type leaves the company.</a:t>
            </a:r>
          </a:p>
          <a:p>
            <a:pPr marL="274638" indent="-274638">
              <a:lnSpc>
                <a:spcPct val="115000"/>
              </a:lnSpc>
              <a:spcAft>
                <a:spcPts val="1200"/>
              </a:spcAft>
              <a:buClr>
                <a:srgbClr val="F60385"/>
              </a:buClr>
              <a:buFont typeface="Arial"/>
              <a:buChar char="•"/>
            </a:pPr>
            <a:r>
              <a:rPr sz="1500" b="1" i="0">
                <a:solidFill>
                  <a:srgbClr val="111827"/>
                </a:solidFill>
                <a:latin typeface="Arial"/>
              </a:rPr>
              <a:t>New tools appear every week, </a:t>
            </a:r>
            <a:r>
              <a:rPr sz="1500" b="0" i="0">
                <a:solidFill>
                  <a:srgbClr val="4B5563"/>
                </a:solidFill>
                <a:latin typeface="Arial"/>
              </a:rPr>
              <a:t>often adopted before any security review.</a:t>
            </a:r>
          </a:p>
          <a:p>
            <a:pPr marL="274638" indent="-274638">
              <a:lnSpc>
                <a:spcPct val="115000"/>
              </a:lnSpc>
              <a:spcAft>
                <a:spcPts val="1200"/>
              </a:spcAft>
              <a:buClr>
                <a:srgbClr val="F60385"/>
              </a:buClr>
              <a:buFont typeface="Arial"/>
              <a:buChar char="•"/>
            </a:pPr>
            <a:r>
              <a:rPr sz="1500" b="1" i="0">
                <a:solidFill>
                  <a:srgbClr val="111827"/>
                </a:solidFill>
                <a:latin typeface="Arial"/>
              </a:rPr>
              <a:t>Attackers use AI too: </a:t>
            </a:r>
            <a:r>
              <a:rPr sz="1500" b="0" i="0">
                <a:solidFill>
                  <a:srgbClr val="4B5563"/>
                </a:solidFill>
                <a:latin typeface="Arial"/>
              </a:rPr>
              <a:t>phishing and impersonation are more convincing than ever.</a:t>
            </a:r>
          </a:p>
          <a:p>
            <a:pPr marL="274638" indent="-274638">
              <a:lnSpc>
                <a:spcPct val="115000"/>
              </a:lnSpc>
              <a:spcAft>
                <a:spcPts val="1200"/>
              </a:spcAft>
              <a:buClr>
                <a:srgbClr val="F60385"/>
              </a:buClr>
              <a:buFont typeface="Arial"/>
              <a:buChar char="•"/>
            </a:pPr>
            <a:r>
              <a:rPr sz="1500" b="1" i="0">
                <a:solidFill>
                  <a:srgbClr val="111827"/>
                </a:solidFill>
                <a:latin typeface="Arial"/>
              </a:rPr>
              <a:t>Customers and regulators expect control: </a:t>
            </a:r>
            <a:r>
              <a:rPr sz="1500" b="0" i="0">
                <a:solidFill>
                  <a:srgbClr val="4B5563"/>
                </a:solidFill>
                <a:latin typeface="Arial"/>
              </a:rPr>
              <a:t>laws like the EU AI Act set expectations for how organisations use AI.</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1 · WHY THIS MATTERS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What is shadow AI?</a:t>
            </a:r>
          </a:p>
        </p:txBody>
      </p:sp>
      <p:sp>
        <p:nvSpPr>
          <p:cNvPr id="5" name="TextBox 4"/>
          <p:cNvSpPr txBox="1"/>
          <p:nvPr/>
        </p:nvSpPr>
        <p:spPr>
          <a:xfrm>
            <a:off x="822960" y="2697480"/>
            <a:ext cx="10515600" cy="3703320"/>
          </a:xfrm>
          <a:prstGeom prst="rect">
            <a:avLst/>
          </a:prstGeom>
          <a:noFill/>
        </p:spPr>
        <p:txBody>
          <a:bodyPr wrap="square" lIns="0" rIns="0" tIns="0" bIns="0">
            <a:spAutoFit/>
          </a:bodyPr>
          <a:lstStyle/>
          <a:p>
            <a:pPr marL="274638" indent="-274638">
              <a:lnSpc>
                <a:spcPct val="115000"/>
              </a:lnSpc>
              <a:spcAft>
                <a:spcPts val="1200"/>
              </a:spcAft>
              <a:buClr>
                <a:srgbClr val="F60385"/>
              </a:buClr>
              <a:buFont typeface="Arial"/>
              <a:buChar char="•"/>
            </a:pPr>
            <a:r>
              <a:rPr sz="1500" b="1" i="0">
                <a:solidFill>
                  <a:srgbClr val="111827"/>
                </a:solidFill>
                <a:latin typeface="Arial"/>
              </a:rPr>
              <a:t>A personal ChatGPT, Claude, or Gemini account </a:t>
            </a:r>
            <a:r>
              <a:rPr sz="1500" b="0" i="0">
                <a:solidFill>
                  <a:srgbClr val="4B5563"/>
                </a:solidFill>
                <a:latin typeface="Arial"/>
              </a:rPr>
              <a:t>used for work tasks.</a:t>
            </a:r>
          </a:p>
          <a:p>
            <a:pPr marL="274638" indent="-274638">
              <a:lnSpc>
                <a:spcPct val="115000"/>
              </a:lnSpc>
              <a:spcAft>
                <a:spcPts val="1200"/>
              </a:spcAft>
              <a:buClr>
                <a:srgbClr val="F60385"/>
              </a:buClr>
              <a:buFont typeface="Arial"/>
              <a:buChar char="•"/>
            </a:pPr>
            <a:r>
              <a:rPr sz="1500" b="1" i="0">
                <a:solidFill>
                  <a:srgbClr val="111827"/>
                </a:solidFill>
                <a:latin typeface="Arial"/>
              </a:rPr>
              <a:t>AI features switched on </a:t>
            </a:r>
            <a:r>
              <a:rPr sz="1500" b="0" i="0">
                <a:solidFill>
                  <a:srgbClr val="4B5563"/>
                </a:solidFill>
                <a:latin typeface="Arial"/>
              </a:rPr>
              <a:t>inside tools we already use.</a:t>
            </a:r>
          </a:p>
          <a:p>
            <a:pPr marL="274638" indent="-274638">
              <a:lnSpc>
                <a:spcPct val="115000"/>
              </a:lnSpc>
              <a:spcAft>
                <a:spcPts val="1200"/>
              </a:spcAft>
              <a:buClr>
                <a:srgbClr val="F60385"/>
              </a:buClr>
              <a:buFont typeface="Arial"/>
              <a:buChar char="•"/>
            </a:pPr>
            <a:r>
              <a:rPr sz="1500" b="1" i="0">
                <a:solidFill>
                  <a:srgbClr val="111827"/>
                </a:solidFill>
                <a:latin typeface="Arial"/>
              </a:rPr>
              <a:t>Browser extensions </a:t>
            </a:r>
            <a:r>
              <a:rPr sz="1500" b="0" i="0">
                <a:solidFill>
                  <a:srgbClr val="4B5563"/>
                </a:solidFill>
                <a:latin typeface="Arial"/>
              </a:rPr>
              <a:t>that read every page to 'help'.</a:t>
            </a:r>
          </a:p>
          <a:p>
            <a:pPr marL="274638" indent="-274638">
              <a:lnSpc>
                <a:spcPct val="115000"/>
              </a:lnSpc>
              <a:spcAft>
                <a:spcPts val="1200"/>
              </a:spcAft>
              <a:buClr>
                <a:srgbClr val="F60385"/>
              </a:buClr>
              <a:buFont typeface="Arial"/>
              <a:buChar char="•"/>
            </a:pPr>
            <a:r>
              <a:rPr sz="1500" b="1" i="0">
                <a:solidFill>
                  <a:srgbClr val="111827"/>
                </a:solidFill>
                <a:latin typeface="Arial"/>
              </a:rPr>
              <a:t>A free trial </a:t>
            </a:r>
            <a:r>
              <a:rPr sz="1500" b="0" i="0">
                <a:solidFill>
                  <a:srgbClr val="4B5563"/>
                </a:solidFill>
                <a:latin typeface="Arial"/>
              </a:rPr>
              <a:t>signed up with a work email on a company laptop.</a:t>
            </a:r>
          </a:p>
          <a:p>
            <a:pPr marL="274638" indent="-274638">
              <a:lnSpc>
                <a:spcPct val="115000"/>
              </a:lnSpc>
              <a:spcAft>
                <a:spcPts val="1200"/>
              </a:spcAft>
              <a:buClr>
                <a:srgbClr val="F60385"/>
              </a:buClr>
              <a:buFont typeface="Arial"/>
              <a:buChar char="•"/>
            </a:pPr>
            <a:r>
              <a:rPr sz="1500" b="1" i="0">
                <a:solidFill>
                  <a:srgbClr val="111827"/>
                </a:solidFill>
                <a:latin typeface="Arial"/>
              </a:rPr>
              <a:t>The problem is not the tool. </a:t>
            </a:r>
            <a:r>
              <a:rPr sz="1500" b="0" i="0">
                <a:solidFill>
                  <a:srgbClr val="4B5563"/>
                </a:solidFill>
                <a:latin typeface="Arial"/>
              </a:rPr>
              <a:t>Nobody has reviewed it, there is no contract, and we cannot get the data back.</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5</a:t>
            </a:r>
          </a:p>
        </p:txBody>
      </p:sp>
      <p:sp>
        <p:nvSpPr>
          <p:cNvPr id="8" name="Rounded Rectangle 7"/>
          <p:cNvSpPr/>
          <p:nvPr/>
        </p:nvSpPr>
        <p:spPr>
          <a:xfrm>
            <a:off x="822960" y="1920240"/>
            <a:ext cx="10515600" cy="566928"/>
          </a:xfrm>
          <a:prstGeom prst="roundRect">
            <a:avLst>
              <a:gd name="adj" fmla="val 50000"/>
            </a:avLst>
          </a:prstGeom>
          <a:solidFill>
            <a:srgbClr val="F9FAFB"/>
          </a:solidFill>
          <a:ln w="9525">
            <a:solidFill>
              <a:srgbClr val="E5E7EB"/>
            </a:solidFill>
          </a:ln>
          <a:effectLst/>
        </p:spPr>
        <p:style>
          <a:lnRef idx="1">
            <a:schemeClr val="accent1"/>
          </a:lnRef>
          <a:fillRef idx="3">
            <a:schemeClr val="accent1"/>
          </a:fillRef>
          <a:effectRef idx="2">
            <a:schemeClr val="accent1"/>
          </a:effectRef>
          <a:fontRef idx="minor">
            <a:schemeClr val="lt1"/>
          </a:fontRef>
        </p:style>
        <p:txBody>
          <a:bodyPr rtlCol="0" anchor="ctr" lIns="228600" rIns="228600"/>
          <a:lstStyle/>
          <a:p>
            <a:pPr algn="ctr"/>
            <a:r>
              <a:rPr sz="1400" b="1" i="0">
                <a:solidFill>
                  <a:srgbClr val="F60385"/>
                </a:solidFill>
                <a:latin typeface="Arial"/>
              </a:rPr>
              <a:t>Shadow AI: </a:t>
            </a:r>
            <a:r>
              <a:rPr sz="1400" b="0" i="0">
                <a:solidFill>
                  <a:srgbClr val="111827"/>
                </a:solidFill>
                <a:latin typeface="Arial"/>
              </a:rPr>
              <a:t>any AI tool or feature used for work without approval or oversight.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1021D"/>
        </a:solidFill>
        <a:effectLst/>
      </p:bgPr>
    </p:bg>
    <p:spTree>
      <p:nvGrpSpPr>
        <p:cNvPr id="1" name=""/>
        <p:cNvGrpSpPr/>
        <p:nvPr/>
      </p:nvGrpSpPr>
      <p:grpSpPr/>
      <p:sp>
        <p:nvSpPr>
          <p:cNvPr id="2" name="Rectangle 1"/>
          <p:cNvSpPr/>
          <p:nvPr/>
        </p:nvSpPr>
        <p:spPr>
          <a:xfrm>
            <a:off x="822960" y="2286000"/>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2487168"/>
            <a:ext cx="10515600" cy="320040"/>
          </a:xfrm>
          <a:prstGeom prst="rect">
            <a:avLst/>
          </a:prstGeom>
          <a:noFill/>
        </p:spPr>
        <p:txBody>
          <a:bodyPr wrap="square" lIns="0" rIns="0" tIns="0" bIns="0">
            <a:spAutoFit/>
          </a:bodyPr>
          <a:lstStyle/>
          <a:p>
            <a:r>
              <a:rPr sz="1300" b="1" i="0" spc="220">
                <a:solidFill>
                  <a:srgbClr val="F60385"/>
                </a:solidFill>
                <a:latin typeface="Arial"/>
              </a:rPr>
              <a:t>PART 2</a:t>
            </a:r>
          </a:p>
        </p:txBody>
      </p:sp>
      <p:sp>
        <p:nvSpPr>
          <p:cNvPr id="4" name="TextBox 3"/>
          <p:cNvSpPr txBox="1"/>
          <p:nvPr/>
        </p:nvSpPr>
        <p:spPr>
          <a:xfrm>
            <a:off x="822960" y="2852928"/>
            <a:ext cx="10515600" cy="914400"/>
          </a:xfrm>
          <a:prstGeom prst="rect">
            <a:avLst/>
          </a:prstGeom>
          <a:noFill/>
        </p:spPr>
        <p:txBody>
          <a:bodyPr wrap="square" lIns="0" rIns="0" tIns="0" bIns="0">
            <a:spAutoFit/>
          </a:bodyPr>
          <a:lstStyle/>
          <a:p>
            <a:r>
              <a:rPr sz="3600" b="1" i="0">
                <a:solidFill>
                  <a:srgbClr val="FFFFFF"/>
                </a:solidFill>
                <a:latin typeface="Arial"/>
              </a:rPr>
              <a:t>Where your data goes</a:t>
            </a:r>
          </a:p>
        </p:txBody>
      </p:sp>
      <p:sp>
        <p:nvSpPr>
          <p:cNvPr id="5" name="TextBox 4"/>
          <p:cNvSpPr txBox="1"/>
          <p:nvPr/>
        </p:nvSpPr>
        <p:spPr>
          <a:xfrm>
            <a:off x="822960" y="3749039"/>
            <a:ext cx="9601200" cy="640080"/>
          </a:xfrm>
          <a:prstGeom prst="rect">
            <a:avLst/>
          </a:prstGeom>
          <a:noFill/>
        </p:spPr>
        <p:txBody>
          <a:bodyPr wrap="square" lIns="0" rIns="0" tIns="0" bIns="0">
            <a:spAutoFit/>
          </a:bodyPr>
          <a:lstStyle/>
          <a:p>
            <a:r>
              <a:rPr sz="1600" b="0" i="1">
                <a:solidFill>
                  <a:srgbClr val="D1D5DB"/>
                </a:solidFill>
                <a:latin typeface="Arial"/>
              </a:rPr>
              <a:t>The prompt box looks private. It is not.</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6B7280"/>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6B7280"/>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2 · WHERE YOUR DATA GOES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What happens when you paste data into an AI tool</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200"/>
              </a:spcAft>
              <a:buClr>
                <a:srgbClr val="F60385"/>
              </a:buClr>
              <a:buFont typeface="Arial"/>
              <a:buChar char="•"/>
            </a:pPr>
            <a:r>
              <a:rPr sz="1500" b="1" i="0">
                <a:solidFill>
                  <a:srgbClr val="111827"/>
                </a:solidFill>
                <a:latin typeface="Arial"/>
              </a:rPr>
              <a:t>It travels: </a:t>
            </a:r>
            <a:r>
              <a:rPr sz="1500" b="0" i="0">
                <a:solidFill>
                  <a:srgbClr val="4B5563"/>
                </a:solidFill>
                <a:latin typeface="Arial"/>
              </a:rPr>
              <a:t>your prompt is sent to the provider's servers, often in another country.</a:t>
            </a:r>
          </a:p>
          <a:p>
            <a:pPr marL="274638" indent="-274638">
              <a:lnSpc>
                <a:spcPct val="115000"/>
              </a:lnSpc>
              <a:spcAft>
                <a:spcPts val="1200"/>
              </a:spcAft>
              <a:buClr>
                <a:srgbClr val="F60385"/>
              </a:buClr>
              <a:buFont typeface="Arial"/>
              <a:buChar char="•"/>
            </a:pPr>
            <a:r>
              <a:rPr sz="1500" b="1" i="0">
                <a:solidFill>
                  <a:srgbClr val="111827"/>
                </a:solidFill>
                <a:latin typeface="Arial"/>
              </a:rPr>
              <a:t>It is kept: </a:t>
            </a:r>
            <a:r>
              <a:rPr sz="1500" b="0" i="0">
                <a:solidFill>
                  <a:srgbClr val="4B5563"/>
                </a:solidFill>
                <a:latin typeface="Arial"/>
              </a:rPr>
              <a:t>prompts are usually logged and retained for a period you do not control.</a:t>
            </a:r>
          </a:p>
          <a:p>
            <a:pPr marL="274638" indent="-274638">
              <a:lnSpc>
                <a:spcPct val="115000"/>
              </a:lnSpc>
              <a:spcAft>
                <a:spcPts val="1200"/>
              </a:spcAft>
              <a:buClr>
                <a:srgbClr val="F60385"/>
              </a:buClr>
              <a:buFont typeface="Arial"/>
              <a:buChar char="•"/>
            </a:pPr>
            <a:r>
              <a:rPr sz="1500" b="1" i="0">
                <a:solidFill>
                  <a:srgbClr val="111827"/>
                </a:solidFill>
                <a:latin typeface="Arial"/>
              </a:rPr>
              <a:t>It may be seen: </a:t>
            </a:r>
            <a:r>
              <a:rPr sz="1500" b="0" i="0">
                <a:solidFill>
                  <a:srgbClr val="4B5563"/>
                </a:solidFill>
                <a:latin typeface="Arial"/>
              </a:rPr>
              <a:t>on consumer plans, prompts may be reviewed by people or used to improve the model.</a:t>
            </a:r>
          </a:p>
          <a:p>
            <a:pPr marL="274638" indent="-274638">
              <a:lnSpc>
                <a:spcPct val="115000"/>
              </a:lnSpc>
              <a:spcAft>
                <a:spcPts val="1200"/>
              </a:spcAft>
              <a:buClr>
                <a:srgbClr val="F60385"/>
              </a:buClr>
              <a:buFont typeface="Arial"/>
              <a:buChar char="•"/>
            </a:pPr>
            <a:r>
              <a:rPr sz="1500" b="1" i="0">
                <a:solidFill>
                  <a:srgbClr val="111827"/>
                </a:solidFill>
                <a:latin typeface="Arial"/>
              </a:rPr>
              <a:t>It cannot be recalled: </a:t>
            </a:r>
            <a:r>
              <a:rPr sz="1500" b="0" i="0">
                <a:solidFill>
                  <a:srgbClr val="4B5563"/>
                </a:solidFill>
                <a:latin typeface="Arial"/>
              </a:rPr>
              <a:t>once submitted, there is no reliable way to delete it.</a:t>
            </a:r>
          </a:p>
          <a:p>
            <a:pPr marL="274638" indent="-274638">
              <a:lnSpc>
                <a:spcPct val="115000"/>
              </a:lnSpc>
              <a:spcAft>
                <a:spcPts val="1200"/>
              </a:spcAft>
              <a:buClr>
                <a:srgbClr val="F60385"/>
              </a:buClr>
              <a:buFont typeface="Arial"/>
              <a:buChar char="•"/>
            </a:pPr>
            <a:r>
              <a:rPr sz="1500" b="1" i="0">
                <a:solidFill>
                  <a:srgbClr val="111827"/>
                </a:solidFill>
                <a:latin typeface="Arial"/>
              </a:rPr>
              <a:t>Account type matters: </a:t>
            </a:r>
            <a:r>
              <a:rPr sz="1500" b="0" i="0">
                <a:solidFill>
                  <a:srgbClr val="4B5563"/>
                </a:solidFill>
                <a:latin typeface="Arial"/>
              </a:rPr>
              <a:t>free and personal plans carry far weaker protections than enterprise agreements.</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2 · WHERE YOUR DATA GOES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Training versus retention: two different questions</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600"/>
              </a:spcAft>
              <a:buClr>
                <a:srgbClr val="F60385"/>
              </a:buClr>
              <a:buFont typeface="Arial"/>
              <a:buChar char="•"/>
            </a:pPr>
            <a:r>
              <a:rPr sz="1500" b="1" i="0">
                <a:solidFill>
                  <a:srgbClr val="111827"/>
                </a:solidFill>
                <a:latin typeface="Arial"/>
              </a:rPr>
              <a:t>Training: will my data end up inside the model? </a:t>
            </a:r>
            <a:r>
              <a:rPr sz="1500" b="0" i="0">
                <a:solidFill>
                  <a:srgbClr val="4B5563"/>
                </a:solidFill>
                <a:latin typeface="Arial"/>
              </a:rPr>
              <a:t>Enterprise plans usually exclude this by contract. Consumer plans vary.</a:t>
            </a:r>
          </a:p>
          <a:p>
            <a:pPr marL="274638" indent="-274638">
              <a:lnSpc>
                <a:spcPct val="115000"/>
              </a:lnSpc>
              <a:spcAft>
                <a:spcPts val="1600"/>
              </a:spcAft>
              <a:buClr>
                <a:srgbClr val="F60385"/>
              </a:buClr>
              <a:buFont typeface="Arial"/>
              <a:buChar char="•"/>
            </a:pPr>
            <a:r>
              <a:rPr sz="1500" b="1" i="0">
                <a:solidFill>
                  <a:srgbClr val="111827"/>
                </a:solidFill>
                <a:latin typeface="Arial"/>
              </a:rPr>
              <a:t>Retention: will the provider keep my prompts? </a:t>
            </a:r>
            <a:r>
              <a:rPr sz="1500" b="0" i="0">
                <a:solidFill>
                  <a:srgbClr val="4B5563"/>
                </a:solidFill>
                <a:latin typeface="Arial"/>
              </a:rPr>
              <a:t>Usually yes, in logs, at least for a period, even when training is off.</a:t>
            </a:r>
          </a:p>
          <a:p>
            <a:pPr marL="274638" indent="-274638">
              <a:lnSpc>
                <a:spcPct val="115000"/>
              </a:lnSpc>
              <a:spcAft>
                <a:spcPts val="1600"/>
              </a:spcAft>
              <a:buClr>
                <a:srgbClr val="F60385"/>
              </a:buClr>
              <a:buFont typeface="Arial"/>
              <a:buChar char="•"/>
            </a:pPr>
            <a:r>
              <a:rPr sz="1500" b="1" i="0">
                <a:solidFill>
                  <a:srgbClr val="111827"/>
                </a:solidFill>
                <a:latin typeface="Arial"/>
              </a:rPr>
              <a:t>Retained data can surface later: </a:t>
            </a:r>
            <a:r>
              <a:rPr sz="1500" b="0" i="0">
                <a:solidFill>
                  <a:srgbClr val="4B5563"/>
                </a:solidFill>
                <a:latin typeface="Arial"/>
              </a:rPr>
              <a:t>provider breaches, legal discovery, account compromise.</a:t>
            </a:r>
          </a:p>
          <a:p>
            <a:pPr marL="274638" indent="-274638">
              <a:lnSpc>
                <a:spcPct val="115000"/>
              </a:lnSpc>
              <a:spcAft>
                <a:spcPts val="1600"/>
              </a:spcAft>
              <a:buClr>
                <a:srgbClr val="F60385"/>
              </a:buClr>
              <a:buFont typeface="Arial"/>
              <a:buChar char="•"/>
            </a:pPr>
            <a:r>
              <a:rPr sz="1500" b="1" i="0">
                <a:solidFill>
                  <a:srgbClr val="111827"/>
                </a:solidFill>
                <a:latin typeface="Arial"/>
              </a:rPr>
              <a:t>Working rule: </a:t>
            </a:r>
            <a:r>
              <a:rPr sz="1500" b="0" i="0">
                <a:solidFill>
                  <a:srgbClr val="4B5563"/>
                </a:solidFill>
                <a:latin typeface="Arial"/>
              </a:rPr>
              <a:t>assume anything you submit is stored somewhere you do not control.</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822960" y="566928"/>
            <a:ext cx="502920" cy="68580"/>
          </a:xfrm>
          <a:prstGeom prst="rect">
            <a:avLst/>
          </a:prstGeom>
          <a:solidFill>
            <a:srgbClr val="F603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749808"/>
            <a:ext cx="10515600" cy="292608"/>
          </a:xfrm>
          <a:prstGeom prst="rect">
            <a:avLst/>
          </a:prstGeom>
          <a:noFill/>
        </p:spPr>
        <p:txBody>
          <a:bodyPr wrap="square" lIns="0" rIns="0" tIns="0" bIns="0">
            <a:spAutoFit/>
          </a:bodyPr>
          <a:lstStyle/>
          <a:p>
            <a:r>
              <a:rPr sz="1100" b="1" i="0" spc="220">
                <a:solidFill>
                  <a:srgbClr val="6B7280"/>
                </a:solidFill>
                <a:latin typeface="Arial"/>
              </a:rPr>
              <a:t>PART 2 · WHERE YOUR DATA GOES</a:t>
            </a:r>
          </a:p>
        </p:txBody>
      </p:sp>
      <p:sp>
        <p:nvSpPr>
          <p:cNvPr id="4" name="TextBox 3"/>
          <p:cNvSpPr txBox="1"/>
          <p:nvPr/>
        </p:nvSpPr>
        <p:spPr>
          <a:xfrm>
            <a:off x="822960" y="1060704"/>
            <a:ext cx="10515600" cy="777240"/>
          </a:xfrm>
          <a:prstGeom prst="rect">
            <a:avLst/>
          </a:prstGeom>
          <a:noFill/>
        </p:spPr>
        <p:txBody>
          <a:bodyPr wrap="square" lIns="0" rIns="0" tIns="0" bIns="0">
            <a:spAutoFit/>
          </a:bodyPr>
          <a:lstStyle/>
          <a:p>
            <a:r>
              <a:rPr sz="2800" b="1" i="0">
                <a:solidFill>
                  <a:srgbClr val="111827"/>
                </a:solidFill>
                <a:latin typeface="Arial"/>
              </a:rPr>
              <a:t>How AI data leaks actually happen</a:t>
            </a:r>
          </a:p>
        </p:txBody>
      </p:sp>
      <p:sp>
        <p:nvSpPr>
          <p:cNvPr id="5" name="TextBox 4"/>
          <p:cNvSpPr txBox="1"/>
          <p:nvPr/>
        </p:nvSpPr>
        <p:spPr>
          <a:xfrm>
            <a:off x="822960" y="2057400"/>
            <a:ext cx="10515600" cy="4343400"/>
          </a:xfrm>
          <a:prstGeom prst="rect">
            <a:avLst/>
          </a:prstGeom>
          <a:noFill/>
        </p:spPr>
        <p:txBody>
          <a:bodyPr wrap="square" lIns="0" rIns="0" tIns="0" bIns="0">
            <a:spAutoFit/>
          </a:bodyPr>
          <a:lstStyle/>
          <a:p>
            <a:pPr marL="274638" indent="-274638">
              <a:lnSpc>
                <a:spcPct val="115000"/>
              </a:lnSpc>
              <a:spcAft>
                <a:spcPts val="1600"/>
              </a:spcAft>
              <a:buClr>
                <a:srgbClr val="F60385"/>
              </a:buClr>
              <a:buFont typeface="Arial"/>
              <a:buChar char="•"/>
            </a:pPr>
            <a:r>
              <a:rPr sz="1500" b="1" i="0">
                <a:solidFill>
                  <a:srgbClr val="111827"/>
                </a:solidFill>
                <a:latin typeface="Arial"/>
              </a:rPr>
              <a:t>The helpful paste: </a:t>
            </a:r>
            <a:r>
              <a:rPr sz="1500" b="0" i="0">
                <a:solidFill>
                  <a:srgbClr val="4B5563"/>
                </a:solidFill>
                <a:latin typeface="Arial"/>
              </a:rPr>
              <a:t>source code, contracts, or customer lists pasted in to debug, summarise, or draft.</a:t>
            </a:r>
          </a:p>
          <a:p>
            <a:pPr marL="274638" indent="-274638">
              <a:lnSpc>
                <a:spcPct val="115000"/>
              </a:lnSpc>
              <a:spcAft>
                <a:spcPts val="1600"/>
              </a:spcAft>
              <a:buClr>
                <a:srgbClr val="F60385"/>
              </a:buClr>
              <a:buFont typeface="Arial"/>
              <a:buChar char="•"/>
            </a:pPr>
            <a:r>
              <a:rPr sz="1500" b="1" i="0">
                <a:solidFill>
                  <a:srgbClr val="111827"/>
                </a:solidFill>
                <a:latin typeface="Arial"/>
              </a:rPr>
              <a:t>The meeting recorder: </a:t>
            </a:r>
            <a:r>
              <a:rPr sz="1500" b="0" i="0">
                <a:solidFill>
                  <a:srgbClr val="4B5563"/>
                </a:solidFill>
                <a:latin typeface="Arial"/>
              </a:rPr>
              <a:t>an AI notetaker joins a confidential call, emails the transcript, and keeps a copy.</a:t>
            </a:r>
          </a:p>
          <a:p>
            <a:pPr marL="274638" indent="-274638">
              <a:lnSpc>
                <a:spcPct val="115000"/>
              </a:lnSpc>
              <a:spcAft>
                <a:spcPts val="1600"/>
              </a:spcAft>
              <a:buClr>
                <a:srgbClr val="F60385"/>
              </a:buClr>
              <a:buFont typeface="Arial"/>
              <a:buChar char="•"/>
            </a:pPr>
            <a:r>
              <a:rPr sz="1500" b="1" i="0">
                <a:solidFill>
                  <a:srgbClr val="111827"/>
                </a:solidFill>
                <a:latin typeface="Arial"/>
              </a:rPr>
              <a:t>The connected account: </a:t>
            </a:r>
            <a:r>
              <a:rPr sz="1500" b="0" i="0">
                <a:solidFill>
                  <a:srgbClr val="4B5563"/>
                </a:solidFill>
                <a:latin typeface="Arial"/>
              </a:rPr>
              <a:t>an AI tool granted access to email or file storage reads far more than intended.</a:t>
            </a:r>
          </a:p>
          <a:p>
            <a:pPr marL="274638" indent="-274638">
              <a:lnSpc>
                <a:spcPct val="115000"/>
              </a:lnSpc>
              <a:spcAft>
                <a:spcPts val="1600"/>
              </a:spcAft>
              <a:buClr>
                <a:srgbClr val="F60385"/>
              </a:buClr>
              <a:buFont typeface="Arial"/>
              <a:buChar char="•"/>
            </a:pPr>
            <a:r>
              <a:rPr sz="1500" b="1" i="0">
                <a:solidFill>
                  <a:srgbClr val="111827"/>
                </a:solidFill>
                <a:latin typeface="Arial"/>
              </a:rPr>
              <a:t>The quiet extension: </a:t>
            </a:r>
            <a:r>
              <a:rPr sz="1500" b="0" i="0">
                <a:solidFill>
                  <a:srgbClr val="4B5563"/>
                </a:solidFill>
                <a:latin typeface="Arial"/>
              </a:rPr>
              <a:t>a browser add-on with AI features reads internal pages as you work.</a:t>
            </a:r>
          </a:p>
        </p:txBody>
      </p:sp>
      <p:sp>
        <p:nvSpPr>
          <p:cNvPr id="6" name="TextBox 5"/>
          <p:cNvSpPr txBox="1"/>
          <p:nvPr/>
        </p:nvSpPr>
        <p:spPr>
          <a:xfrm>
            <a:off x="822960" y="6419088"/>
            <a:ext cx="8229600" cy="292608"/>
          </a:xfrm>
          <a:prstGeom prst="rect">
            <a:avLst/>
          </a:prstGeom>
          <a:noFill/>
        </p:spPr>
        <p:txBody>
          <a:bodyPr wrap="square" lIns="0" rIns="0" tIns="0" bIns="0">
            <a:spAutoFit/>
          </a:bodyPr>
          <a:lstStyle/>
          <a:p>
            <a:r>
              <a:rPr sz="900" b="0" i="0">
                <a:solidFill>
                  <a:srgbClr val="9CA3AF"/>
                </a:solidFill>
                <a:latin typeface="Arial"/>
              </a:rPr>
              <a:t>[COMPANY NAME]  |  AI Security Awareness Training</a:t>
            </a:r>
          </a:p>
        </p:txBody>
      </p:sp>
      <p:sp>
        <p:nvSpPr>
          <p:cNvPr id="7" name="TextBox 6"/>
          <p:cNvSpPr txBox="1"/>
          <p:nvPr/>
        </p:nvSpPr>
        <p:spPr>
          <a:xfrm>
            <a:off x="10424160" y="6419088"/>
            <a:ext cx="941832" cy="292608"/>
          </a:xfrm>
          <a:prstGeom prst="rect">
            <a:avLst/>
          </a:prstGeom>
          <a:noFill/>
        </p:spPr>
        <p:txBody>
          <a:bodyPr wrap="square" lIns="0" rIns="0" tIns="0" bIns="0">
            <a:spAutoFit/>
          </a:bodyPr>
          <a:lstStyle/>
          <a:p>
            <a:pPr algn="r"/>
            <a:r>
              <a:rPr sz="900" b="0" i="0">
                <a:solidFill>
                  <a:srgbClr val="9CA3AF"/>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